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5" r:id="rId2"/>
  </p:sldMasterIdLst>
  <p:notesMasterIdLst>
    <p:notesMasterId r:id="rId32"/>
  </p:notesMasterIdLst>
  <p:sldIdLst>
    <p:sldId id="284" r:id="rId3"/>
    <p:sldId id="285" r:id="rId4"/>
    <p:sldId id="286" r:id="rId5"/>
    <p:sldId id="293" r:id="rId6"/>
    <p:sldId id="299" r:id="rId7"/>
    <p:sldId id="298" r:id="rId8"/>
    <p:sldId id="294" r:id="rId9"/>
    <p:sldId id="297" r:id="rId10"/>
    <p:sldId id="292" r:id="rId11"/>
    <p:sldId id="300" r:id="rId12"/>
    <p:sldId id="304" r:id="rId13"/>
    <p:sldId id="303" r:id="rId14"/>
    <p:sldId id="301" r:id="rId15"/>
    <p:sldId id="302" r:id="rId16"/>
    <p:sldId id="307" r:id="rId17"/>
    <p:sldId id="305" r:id="rId18"/>
    <p:sldId id="306"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x="12192000" cy="6858000"/>
  <p:notesSz cx="12192000" cy="6858000"/>
  <p:embeddedFontLst>
    <p:embeddedFont>
      <p:font typeface="Arial Black" panose="020B0A04020102020204" pitchFamily="34" charset="0"/>
      <p:regular r:id="rId33"/>
      <p:bold r:id="rId34"/>
    </p:embeddedFont>
    <p:embeddedFont>
      <p:font typeface="Carlito" panose="020B0604020202020204" charset="0"/>
      <p:regular r:id="rId35"/>
      <p:bold r:id="rId36"/>
      <p:italic r:id="rId37"/>
      <p:boldItalic r:id="rId38"/>
    </p:embeddedFont>
    <p:embeddedFont>
      <p:font typeface="Noto Sans Symbols" panose="020B0604020202020204" charset="0"/>
      <p:regular r:id="rId39"/>
      <p:bold r:id="rId40"/>
    </p:embeddedFont>
    <p:embeddedFont>
      <p:font typeface="Tahoma" panose="020B0604030504040204"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i+1iBGOkzKTl+Cxe3mWvu56Wwhe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10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9.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90F12B-3FA8-4B63-BE18-CD4892AFD79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3DEFF23-9672-45A9-B5C9-F3C930E9BFB1}">
      <dgm:prSet/>
      <dgm:spPr/>
      <dgm:t>
        <a:bodyPr/>
        <a:lstStyle/>
        <a:p>
          <a:pPr>
            <a:lnSpc>
              <a:spcPct val="100000"/>
            </a:lnSpc>
          </a:pPr>
          <a:r>
            <a:rPr lang="en-US" b="0" i="0"/>
            <a:t>Becoming an Entrepreneur</a:t>
          </a:r>
          <a:endParaRPr lang="en-US"/>
        </a:p>
      </dgm:t>
    </dgm:pt>
    <dgm:pt modelId="{6620F810-F8E8-4B66-9953-CBC5A6F1BCC2}" type="parTrans" cxnId="{DC8B575A-0992-4016-8D40-B9E065FD66BC}">
      <dgm:prSet/>
      <dgm:spPr/>
      <dgm:t>
        <a:bodyPr/>
        <a:lstStyle/>
        <a:p>
          <a:endParaRPr lang="en-US"/>
        </a:p>
      </dgm:t>
    </dgm:pt>
    <dgm:pt modelId="{D6621AD8-1E32-4630-B18D-69A1E1349E19}" type="sibTrans" cxnId="{DC8B575A-0992-4016-8D40-B9E065FD66BC}">
      <dgm:prSet/>
      <dgm:spPr/>
      <dgm:t>
        <a:bodyPr/>
        <a:lstStyle/>
        <a:p>
          <a:endParaRPr lang="en-US"/>
        </a:p>
      </dgm:t>
    </dgm:pt>
    <dgm:pt modelId="{36445D90-B7B4-415F-B21B-EDB4578FDD44}">
      <dgm:prSet/>
      <dgm:spPr/>
      <dgm:t>
        <a:bodyPr/>
        <a:lstStyle/>
        <a:p>
          <a:pPr>
            <a:lnSpc>
              <a:spcPct val="100000"/>
            </a:lnSpc>
          </a:pPr>
          <a:r>
            <a:rPr lang="en-US" b="0" i="0"/>
            <a:t>Small Business Basics</a:t>
          </a:r>
          <a:endParaRPr lang="en-US"/>
        </a:p>
      </dgm:t>
    </dgm:pt>
    <dgm:pt modelId="{72E4FD31-84E0-4234-A5AC-E18DDA071AF8}" type="parTrans" cxnId="{236E390C-9A87-4B0B-8E02-4775F52965B1}">
      <dgm:prSet/>
      <dgm:spPr/>
      <dgm:t>
        <a:bodyPr/>
        <a:lstStyle/>
        <a:p>
          <a:endParaRPr lang="en-US"/>
        </a:p>
      </dgm:t>
    </dgm:pt>
    <dgm:pt modelId="{87C1818A-56B5-4721-8053-2D910CDF01DC}" type="sibTrans" cxnId="{236E390C-9A87-4B0B-8E02-4775F52965B1}">
      <dgm:prSet/>
      <dgm:spPr/>
      <dgm:t>
        <a:bodyPr/>
        <a:lstStyle/>
        <a:p>
          <a:endParaRPr lang="en-US"/>
        </a:p>
      </dgm:t>
    </dgm:pt>
    <dgm:pt modelId="{CB121308-E8BC-4C08-BC26-D7106EAF5425}">
      <dgm:prSet/>
      <dgm:spPr/>
      <dgm:t>
        <a:bodyPr/>
        <a:lstStyle/>
        <a:p>
          <a:pPr>
            <a:lnSpc>
              <a:spcPct val="100000"/>
            </a:lnSpc>
          </a:pPr>
          <a:r>
            <a:rPr lang="en-US" b="0" i="0"/>
            <a:t>Starting a Small Business</a:t>
          </a:r>
          <a:endParaRPr lang="en-US"/>
        </a:p>
      </dgm:t>
    </dgm:pt>
    <dgm:pt modelId="{E94298D1-F81D-4765-918E-A413D8098DEB}" type="parTrans" cxnId="{C4D8B4F5-8A4E-4787-B858-03C97CF961CE}">
      <dgm:prSet/>
      <dgm:spPr/>
      <dgm:t>
        <a:bodyPr/>
        <a:lstStyle/>
        <a:p>
          <a:endParaRPr lang="en-US"/>
        </a:p>
      </dgm:t>
    </dgm:pt>
    <dgm:pt modelId="{A6F41A83-D5BA-463A-896E-F20061533D20}" type="sibTrans" cxnId="{C4D8B4F5-8A4E-4787-B858-03C97CF961CE}">
      <dgm:prSet/>
      <dgm:spPr/>
      <dgm:t>
        <a:bodyPr/>
        <a:lstStyle/>
        <a:p>
          <a:endParaRPr lang="en-US"/>
        </a:p>
      </dgm:t>
    </dgm:pt>
    <dgm:pt modelId="{6FAFE6F4-0C6F-4264-BBA6-AAFFD063EA8D}" type="pres">
      <dgm:prSet presAssocID="{D390F12B-3FA8-4B63-BE18-CD4892AFD79C}" presName="root" presStyleCnt="0">
        <dgm:presLayoutVars>
          <dgm:dir/>
          <dgm:resizeHandles val="exact"/>
        </dgm:presLayoutVars>
      </dgm:prSet>
      <dgm:spPr/>
    </dgm:pt>
    <dgm:pt modelId="{6D940BAE-6E56-43F2-9F8B-A61AA973A078}" type="pres">
      <dgm:prSet presAssocID="{13DEFF23-9672-45A9-B5C9-F3C930E9BFB1}" presName="compNode" presStyleCnt="0"/>
      <dgm:spPr/>
    </dgm:pt>
    <dgm:pt modelId="{46E375B2-89F7-4259-A788-1190CDFCF597}" type="pres">
      <dgm:prSet presAssocID="{13DEFF23-9672-45A9-B5C9-F3C930E9BFB1}" presName="bgRect" presStyleLbl="bgShp" presStyleIdx="0" presStyleCnt="3"/>
      <dgm:spPr/>
    </dgm:pt>
    <dgm:pt modelId="{D8E85DBF-D4B7-46EA-8E28-4AA34F45B387}" type="pres">
      <dgm:prSet presAssocID="{13DEFF23-9672-45A9-B5C9-F3C930E9BF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bulb"/>
        </a:ext>
      </dgm:extLst>
    </dgm:pt>
    <dgm:pt modelId="{79A7EDE5-5F4D-448F-A335-81C071DBA4BC}" type="pres">
      <dgm:prSet presAssocID="{13DEFF23-9672-45A9-B5C9-F3C930E9BFB1}" presName="spaceRect" presStyleCnt="0"/>
      <dgm:spPr/>
    </dgm:pt>
    <dgm:pt modelId="{7D5AC86D-4D68-49FF-A803-AA576150F249}" type="pres">
      <dgm:prSet presAssocID="{13DEFF23-9672-45A9-B5C9-F3C930E9BFB1}" presName="parTx" presStyleLbl="revTx" presStyleIdx="0" presStyleCnt="3">
        <dgm:presLayoutVars>
          <dgm:chMax val="0"/>
          <dgm:chPref val="0"/>
        </dgm:presLayoutVars>
      </dgm:prSet>
      <dgm:spPr/>
    </dgm:pt>
    <dgm:pt modelId="{067FE8D7-15EC-4E8F-AB66-82D230FC6159}" type="pres">
      <dgm:prSet presAssocID="{D6621AD8-1E32-4630-B18D-69A1E1349E19}" presName="sibTrans" presStyleCnt="0"/>
      <dgm:spPr/>
    </dgm:pt>
    <dgm:pt modelId="{AC42A3F6-4AC8-420C-9245-A3FCB5971445}" type="pres">
      <dgm:prSet presAssocID="{36445D90-B7B4-415F-B21B-EDB4578FDD44}" presName="compNode" presStyleCnt="0"/>
      <dgm:spPr/>
    </dgm:pt>
    <dgm:pt modelId="{15B091F6-FC86-4CEB-8C2E-70C8B8A32C62}" type="pres">
      <dgm:prSet presAssocID="{36445D90-B7B4-415F-B21B-EDB4578FDD44}" presName="bgRect" presStyleLbl="bgShp" presStyleIdx="1" presStyleCnt="3"/>
      <dgm:spPr/>
    </dgm:pt>
    <dgm:pt modelId="{7847B418-F75B-4ED9-ABAE-891F434AD52C}" type="pres">
      <dgm:prSet presAssocID="{36445D90-B7B4-415F-B21B-EDB4578FDD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D36F53FD-7C70-460D-9611-EB8C2DEED257}" type="pres">
      <dgm:prSet presAssocID="{36445D90-B7B4-415F-B21B-EDB4578FDD44}" presName="spaceRect" presStyleCnt="0"/>
      <dgm:spPr/>
    </dgm:pt>
    <dgm:pt modelId="{10E3BCB9-D57D-446A-89CC-76B5800E1ED6}" type="pres">
      <dgm:prSet presAssocID="{36445D90-B7B4-415F-B21B-EDB4578FDD44}" presName="parTx" presStyleLbl="revTx" presStyleIdx="1" presStyleCnt="3">
        <dgm:presLayoutVars>
          <dgm:chMax val="0"/>
          <dgm:chPref val="0"/>
        </dgm:presLayoutVars>
      </dgm:prSet>
      <dgm:spPr/>
    </dgm:pt>
    <dgm:pt modelId="{79EA0A21-E2AA-4EE3-A3D6-62BFB43F9336}" type="pres">
      <dgm:prSet presAssocID="{87C1818A-56B5-4721-8053-2D910CDF01DC}" presName="sibTrans" presStyleCnt="0"/>
      <dgm:spPr/>
    </dgm:pt>
    <dgm:pt modelId="{CB8185A8-28E7-48E7-AE5F-1B6AB339DFA5}" type="pres">
      <dgm:prSet presAssocID="{CB121308-E8BC-4C08-BC26-D7106EAF5425}" presName="compNode" presStyleCnt="0"/>
      <dgm:spPr/>
    </dgm:pt>
    <dgm:pt modelId="{7AC9E202-86A9-42F1-99F2-44E47B20FCAD}" type="pres">
      <dgm:prSet presAssocID="{CB121308-E8BC-4C08-BC26-D7106EAF5425}" presName="bgRect" presStyleLbl="bgShp" presStyleIdx="2" presStyleCnt="3"/>
      <dgm:spPr/>
    </dgm:pt>
    <dgm:pt modelId="{0B40617A-DE6C-48F7-A8E9-D2322965D8FA}" type="pres">
      <dgm:prSet presAssocID="{CB121308-E8BC-4C08-BC26-D7106EAF54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ity"/>
        </a:ext>
      </dgm:extLst>
    </dgm:pt>
    <dgm:pt modelId="{3718E4DC-8FDF-4B18-A3A6-2A9DFC7A2DE4}" type="pres">
      <dgm:prSet presAssocID="{CB121308-E8BC-4C08-BC26-D7106EAF5425}" presName="spaceRect" presStyleCnt="0"/>
      <dgm:spPr/>
    </dgm:pt>
    <dgm:pt modelId="{ACE79C23-C56E-4936-9FB0-4A4BD557AF77}" type="pres">
      <dgm:prSet presAssocID="{CB121308-E8BC-4C08-BC26-D7106EAF5425}" presName="parTx" presStyleLbl="revTx" presStyleIdx="2" presStyleCnt="3">
        <dgm:presLayoutVars>
          <dgm:chMax val="0"/>
          <dgm:chPref val="0"/>
        </dgm:presLayoutVars>
      </dgm:prSet>
      <dgm:spPr/>
    </dgm:pt>
  </dgm:ptLst>
  <dgm:cxnLst>
    <dgm:cxn modelId="{236E390C-9A87-4B0B-8E02-4775F52965B1}" srcId="{D390F12B-3FA8-4B63-BE18-CD4892AFD79C}" destId="{36445D90-B7B4-415F-B21B-EDB4578FDD44}" srcOrd="1" destOrd="0" parTransId="{72E4FD31-84E0-4234-A5AC-E18DDA071AF8}" sibTransId="{87C1818A-56B5-4721-8053-2D910CDF01DC}"/>
    <dgm:cxn modelId="{C5971042-0D0F-4BAD-A98E-CF3427FF716A}" type="presOf" srcId="{36445D90-B7B4-415F-B21B-EDB4578FDD44}" destId="{10E3BCB9-D57D-446A-89CC-76B5800E1ED6}" srcOrd="0" destOrd="0" presId="urn:microsoft.com/office/officeart/2018/2/layout/IconVerticalSolidList"/>
    <dgm:cxn modelId="{F3CE2C67-2A4F-487A-8A44-A60CE8D759A9}" type="presOf" srcId="{D390F12B-3FA8-4B63-BE18-CD4892AFD79C}" destId="{6FAFE6F4-0C6F-4264-BBA6-AAFFD063EA8D}" srcOrd="0" destOrd="0" presId="urn:microsoft.com/office/officeart/2018/2/layout/IconVerticalSolidList"/>
    <dgm:cxn modelId="{DC8B575A-0992-4016-8D40-B9E065FD66BC}" srcId="{D390F12B-3FA8-4B63-BE18-CD4892AFD79C}" destId="{13DEFF23-9672-45A9-B5C9-F3C930E9BFB1}" srcOrd="0" destOrd="0" parTransId="{6620F810-F8E8-4B66-9953-CBC5A6F1BCC2}" sibTransId="{D6621AD8-1E32-4630-B18D-69A1E1349E19}"/>
    <dgm:cxn modelId="{2A210598-5C8F-4117-ADCA-8ACE3E37AD57}" type="presOf" srcId="{CB121308-E8BC-4C08-BC26-D7106EAF5425}" destId="{ACE79C23-C56E-4936-9FB0-4A4BD557AF77}" srcOrd="0" destOrd="0" presId="urn:microsoft.com/office/officeart/2018/2/layout/IconVerticalSolidList"/>
    <dgm:cxn modelId="{F4FC66B4-A1DE-45E7-9E88-DF28B2E0ABE4}" type="presOf" srcId="{13DEFF23-9672-45A9-B5C9-F3C930E9BFB1}" destId="{7D5AC86D-4D68-49FF-A803-AA576150F249}" srcOrd="0" destOrd="0" presId="urn:microsoft.com/office/officeart/2018/2/layout/IconVerticalSolidList"/>
    <dgm:cxn modelId="{C4D8B4F5-8A4E-4787-B858-03C97CF961CE}" srcId="{D390F12B-3FA8-4B63-BE18-CD4892AFD79C}" destId="{CB121308-E8BC-4C08-BC26-D7106EAF5425}" srcOrd="2" destOrd="0" parTransId="{E94298D1-F81D-4765-918E-A413D8098DEB}" sibTransId="{A6F41A83-D5BA-463A-896E-F20061533D20}"/>
    <dgm:cxn modelId="{2051CCE3-4DAD-4463-A072-C881CB25AB17}" type="presParOf" srcId="{6FAFE6F4-0C6F-4264-BBA6-AAFFD063EA8D}" destId="{6D940BAE-6E56-43F2-9F8B-A61AA973A078}" srcOrd="0" destOrd="0" presId="urn:microsoft.com/office/officeart/2018/2/layout/IconVerticalSolidList"/>
    <dgm:cxn modelId="{D8003976-F859-4BC4-B1D7-E5F3349960F3}" type="presParOf" srcId="{6D940BAE-6E56-43F2-9F8B-A61AA973A078}" destId="{46E375B2-89F7-4259-A788-1190CDFCF597}" srcOrd="0" destOrd="0" presId="urn:microsoft.com/office/officeart/2018/2/layout/IconVerticalSolidList"/>
    <dgm:cxn modelId="{5C6F6EA2-BED2-4231-A86F-D6652FDDECA5}" type="presParOf" srcId="{6D940BAE-6E56-43F2-9F8B-A61AA973A078}" destId="{D8E85DBF-D4B7-46EA-8E28-4AA34F45B387}" srcOrd="1" destOrd="0" presId="urn:microsoft.com/office/officeart/2018/2/layout/IconVerticalSolidList"/>
    <dgm:cxn modelId="{E58AA8C8-87FE-4B4E-8A65-E3BA5BBDDAA8}" type="presParOf" srcId="{6D940BAE-6E56-43F2-9F8B-A61AA973A078}" destId="{79A7EDE5-5F4D-448F-A335-81C071DBA4BC}" srcOrd="2" destOrd="0" presId="urn:microsoft.com/office/officeart/2018/2/layout/IconVerticalSolidList"/>
    <dgm:cxn modelId="{45E30B72-7AE2-43D0-B908-F19EF9722F60}" type="presParOf" srcId="{6D940BAE-6E56-43F2-9F8B-A61AA973A078}" destId="{7D5AC86D-4D68-49FF-A803-AA576150F249}" srcOrd="3" destOrd="0" presId="urn:microsoft.com/office/officeart/2018/2/layout/IconVerticalSolidList"/>
    <dgm:cxn modelId="{A9801FA0-EC72-43E6-915C-2D252F06A8AD}" type="presParOf" srcId="{6FAFE6F4-0C6F-4264-BBA6-AAFFD063EA8D}" destId="{067FE8D7-15EC-4E8F-AB66-82D230FC6159}" srcOrd="1" destOrd="0" presId="urn:microsoft.com/office/officeart/2018/2/layout/IconVerticalSolidList"/>
    <dgm:cxn modelId="{12EF6B3F-04E1-44E0-A070-863FC503A417}" type="presParOf" srcId="{6FAFE6F4-0C6F-4264-BBA6-AAFFD063EA8D}" destId="{AC42A3F6-4AC8-420C-9245-A3FCB5971445}" srcOrd="2" destOrd="0" presId="urn:microsoft.com/office/officeart/2018/2/layout/IconVerticalSolidList"/>
    <dgm:cxn modelId="{43B0C9F2-D93C-4B6A-B43A-49878B9704FC}" type="presParOf" srcId="{AC42A3F6-4AC8-420C-9245-A3FCB5971445}" destId="{15B091F6-FC86-4CEB-8C2E-70C8B8A32C62}" srcOrd="0" destOrd="0" presId="urn:microsoft.com/office/officeart/2018/2/layout/IconVerticalSolidList"/>
    <dgm:cxn modelId="{EE3362F4-53B9-4C99-B3FD-BA62EE5EFEC5}" type="presParOf" srcId="{AC42A3F6-4AC8-420C-9245-A3FCB5971445}" destId="{7847B418-F75B-4ED9-ABAE-891F434AD52C}" srcOrd="1" destOrd="0" presId="urn:microsoft.com/office/officeart/2018/2/layout/IconVerticalSolidList"/>
    <dgm:cxn modelId="{E0D84BEC-CF8E-4DF1-A347-9FF833BA8A0E}" type="presParOf" srcId="{AC42A3F6-4AC8-420C-9245-A3FCB5971445}" destId="{D36F53FD-7C70-460D-9611-EB8C2DEED257}" srcOrd="2" destOrd="0" presId="urn:microsoft.com/office/officeart/2018/2/layout/IconVerticalSolidList"/>
    <dgm:cxn modelId="{58D2F8C1-4E22-4587-AAED-A9E0F9448E7A}" type="presParOf" srcId="{AC42A3F6-4AC8-420C-9245-A3FCB5971445}" destId="{10E3BCB9-D57D-446A-89CC-76B5800E1ED6}" srcOrd="3" destOrd="0" presId="urn:microsoft.com/office/officeart/2018/2/layout/IconVerticalSolidList"/>
    <dgm:cxn modelId="{E421EE62-A579-44EC-869B-CFC69E3D7711}" type="presParOf" srcId="{6FAFE6F4-0C6F-4264-BBA6-AAFFD063EA8D}" destId="{79EA0A21-E2AA-4EE3-A3D6-62BFB43F9336}" srcOrd="3" destOrd="0" presId="urn:microsoft.com/office/officeart/2018/2/layout/IconVerticalSolidList"/>
    <dgm:cxn modelId="{73B2C8D8-9987-4BDF-82F0-3DD8238AC5FF}" type="presParOf" srcId="{6FAFE6F4-0C6F-4264-BBA6-AAFFD063EA8D}" destId="{CB8185A8-28E7-48E7-AE5F-1B6AB339DFA5}" srcOrd="4" destOrd="0" presId="urn:microsoft.com/office/officeart/2018/2/layout/IconVerticalSolidList"/>
    <dgm:cxn modelId="{79321181-7C36-4A93-A123-EF6C303FA6B4}" type="presParOf" srcId="{CB8185A8-28E7-48E7-AE5F-1B6AB339DFA5}" destId="{7AC9E202-86A9-42F1-99F2-44E47B20FCAD}" srcOrd="0" destOrd="0" presId="urn:microsoft.com/office/officeart/2018/2/layout/IconVerticalSolidList"/>
    <dgm:cxn modelId="{E2B6B808-6479-4FBC-AAEE-03446EFBA47A}" type="presParOf" srcId="{CB8185A8-28E7-48E7-AE5F-1B6AB339DFA5}" destId="{0B40617A-DE6C-48F7-A8E9-D2322965D8FA}" srcOrd="1" destOrd="0" presId="urn:microsoft.com/office/officeart/2018/2/layout/IconVerticalSolidList"/>
    <dgm:cxn modelId="{2622EC7F-8F83-462C-A0A5-4F9132F74DE3}" type="presParOf" srcId="{CB8185A8-28E7-48E7-AE5F-1B6AB339DFA5}" destId="{3718E4DC-8FDF-4B18-A3A6-2A9DFC7A2DE4}" srcOrd="2" destOrd="0" presId="urn:microsoft.com/office/officeart/2018/2/layout/IconVerticalSolidList"/>
    <dgm:cxn modelId="{9951C44D-CE25-479D-AEF2-EEDB9939556D}" type="presParOf" srcId="{CB8185A8-28E7-48E7-AE5F-1B6AB339DFA5}" destId="{ACE79C23-C56E-4936-9FB0-4A4BD557AF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EF9C0-C155-4A92-8B53-A28E2AEBCA8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FDCC247-79A6-4A3C-8725-03036C1576A8}">
      <dgm:prSet/>
      <dgm:spPr/>
      <dgm:t>
        <a:bodyPr/>
        <a:lstStyle/>
        <a:p>
          <a:pPr>
            <a:lnSpc>
              <a:spcPct val="100000"/>
            </a:lnSpc>
          </a:pPr>
          <a:r>
            <a:rPr lang="en-US" b="1" dirty="0"/>
            <a:t>Entrepreneur</a:t>
          </a:r>
          <a:r>
            <a:rPr lang="en-US" dirty="0"/>
            <a:t>: </a:t>
          </a:r>
        </a:p>
        <a:p>
          <a:pPr>
            <a:lnSpc>
              <a:spcPct val="100000"/>
            </a:lnSpc>
          </a:pPr>
          <a:r>
            <a:rPr lang="en-US" dirty="0"/>
            <a:t>the individual that is a risk taker and innovator.</a:t>
          </a:r>
        </a:p>
      </dgm:t>
    </dgm:pt>
    <dgm:pt modelId="{6E73F369-FF89-4F8C-B311-9279725CEFDB}" type="parTrans" cxnId="{3F689939-5998-4132-B0F5-C6C28CF979BA}">
      <dgm:prSet/>
      <dgm:spPr/>
      <dgm:t>
        <a:bodyPr/>
        <a:lstStyle/>
        <a:p>
          <a:endParaRPr lang="en-US"/>
        </a:p>
      </dgm:t>
    </dgm:pt>
    <dgm:pt modelId="{CEC38220-D9EA-4BC2-A6D5-95591266D5F1}" type="sibTrans" cxnId="{3F689939-5998-4132-B0F5-C6C28CF979BA}">
      <dgm:prSet/>
      <dgm:spPr/>
      <dgm:t>
        <a:bodyPr/>
        <a:lstStyle/>
        <a:p>
          <a:pPr>
            <a:lnSpc>
              <a:spcPct val="100000"/>
            </a:lnSpc>
          </a:pPr>
          <a:endParaRPr lang="en-US"/>
        </a:p>
      </dgm:t>
    </dgm:pt>
    <dgm:pt modelId="{D8B2C902-8FD0-4A8F-99B8-F0444FB43656}">
      <dgm:prSet/>
      <dgm:spPr/>
      <dgm:t>
        <a:bodyPr/>
        <a:lstStyle/>
        <a:p>
          <a:pPr>
            <a:lnSpc>
              <a:spcPct val="100000"/>
            </a:lnSpc>
          </a:pPr>
          <a:r>
            <a:rPr lang="en-US" b="1" dirty="0"/>
            <a:t>Entrepreneurship</a:t>
          </a:r>
          <a:r>
            <a:rPr lang="en-US" dirty="0"/>
            <a:t>: </a:t>
          </a:r>
        </a:p>
        <a:p>
          <a:pPr>
            <a:lnSpc>
              <a:spcPct val="100000"/>
            </a:lnSpc>
          </a:pPr>
          <a:r>
            <a:rPr lang="en-US" dirty="0"/>
            <a:t>the business that is creative and risky.</a:t>
          </a:r>
        </a:p>
      </dgm:t>
    </dgm:pt>
    <dgm:pt modelId="{435BA431-4BD3-4A36-B7E9-459474489D6B}" type="parTrans" cxnId="{B239FDDE-82F8-4A92-A49E-2AE41F72BFBC}">
      <dgm:prSet/>
      <dgm:spPr/>
      <dgm:t>
        <a:bodyPr/>
        <a:lstStyle/>
        <a:p>
          <a:endParaRPr lang="en-US"/>
        </a:p>
      </dgm:t>
    </dgm:pt>
    <dgm:pt modelId="{ACB809F0-C405-4C5D-8E53-A398628FD359}" type="sibTrans" cxnId="{B239FDDE-82F8-4A92-A49E-2AE41F72BFBC}">
      <dgm:prSet/>
      <dgm:spPr/>
      <dgm:t>
        <a:bodyPr/>
        <a:lstStyle/>
        <a:p>
          <a:pPr>
            <a:lnSpc>
              <a:spcPct val="100000"/>
            </a:lnSpc>
          </a:pPr>
          <a:endParaRPr lang="en-US"/>
        </a:p>
      </dgm:t>
    </dgm:pt>
    <dgm:pt modelId="{C78168CF-1028-45EF-A636-6C8E098B9E6B}">
      <dgm:prSet/>
      <dgm:spPr/>
      <dgm:t>
        <a:bodyPr/>
        <a:lstStyle/>
        <a:p>
          <a:pPr>
            <a:lnSpc>
              <a:spcPct val="100000"/>
            </a:lnSpc>
          </a:pPr>
          <a:r>
            <a:rPr lang="en-US" b="1" dirty="0"/>
            <a:t>Characteristics</a:t>
          </a:r>
          <a:r>
            <a:rPr lang="en-US" dirty="0"/>
            <a:t>:</a:t>
          </a:r>
        </a:p>
        <a:p>
          <a:pPr>
            <a:lnSpc>
              <a:spcPct val="100000"/>
            </a:lnSpc>
          </a:pPr>
          <a:r>
            <a:rPr lang="en-US" dirty="0"/>
            <a:t> Creative, confident, goal-oriented, motivated, hard-working</a:t>
          </a:r>
        </a:p>
      </dgm:t>
    </dgm:pt>
    <dgm:pt modelId="{28BD9C71-B92A-4779-8C64-FED215D324EA}" type="parTrans" cxnId="{00B0889D-F7D7-4EA9-85D7-65710986DF4C}">
      <dgm:prSet/>
      <dgm:spPr/>
      <dgm:t>
        <a:bodyPr/>
        <a:lstStyle/>
        <a:p>
          <a:endParaRPr lang="en-US"/>
        </a:p>
      </dgm:t>
    </dgm:pt>
    <dgm:pt modelId="{FC8B21AD-6054-456A-B291-20E9A14DDE62}" type="sibTrans" cxnId="{00B0889D-F7D7-4EA9-85D7-65710986DF4C}">
      <dgm:prSet/>
      <dgm:spPr/>
      <dgm:t>
        <a:bodyPr/>
        <a:lstStyle/>
        <a:p>
          <a:pPr>
            <a:lnSpc>
              <a:spcPct val="100000"/>
            </a:lnSpc>
          </a:pPr>
          <a:endParaRPr lang="en-US"/>
        </a:p>
      </dgm:t>
    </dgm:pt>
    <dgm:pt modelId="{4F48CF2D-6D85-4CA6-91C1-35A55EE4B1F2}">
      <dgm:prSet/>
      <dgm:spPr/>
      <dgm:t>
        <a:bodyPr/>
        <a:lstStyle/>
        <a:p>
          <a:pPr>
            <a:lnSpc>
              <a:spcPct val="100000"/>
            </a:lnSpc>
          </a:pPr>
          <a:r>
            <a:rPr lang="en-US" b="1" dirty="0"/>
            <a:t>Risk</a:t>
          </a:r>
          <a:r>
            <a:rPr lang="en-US" dirty="0"/>
            <a:t> :</a:t>
          </a:r>
        </a:p>
        <a:p>
          <a:pPr>
            <a:lnSpc>
              <a:spcPct val="100000"/>
            </a:lnSpc>
          </a:pPr>
          <a:r>
            <a:rPr lang="en-US" dirty="0"/>
            <a:t> Unproven idea, little management experience, long-hours with no guarantee of a profit</a:t>
          </a:r>
        </a:p>
      </dgm:t>
    </dgm:pt>
    <dgm:pt modelId="{D854CEEB-C09C-462B-887C-764A1CE6E128}" type="parTrans" cxnId="{F94C3688-33CD-487F-84FA-FA46D0568BDD}">
      <dgm:prSet/>
      <dgm:spPr/>
      <dgm:t>
        <a:bodyPr/>
        <a:lstStyle/>
        <a:p>
          <a:endParaRPr lang="en-US"/>
        </a:p>
      </dgm:t>
    </dgm:pt>
    <dgm:pt modelId="{F8AB6930-8559-45ED-8D74-10DB092AEB67}" type="sibTrans" cxnId="{F94C3688-33CD-487F-84FA-FA46D0568BDD}">
      <dgm:prSet/>
      <dgm:spPr/>
      <dgm:t>
        <a:bodyPr/>
        <a:lstStyle/>
        <a:p>
          <a:endParaRPr lang="en-US"/>
        </a:p>
      </dgm:t>
    </dgm:pt>
    <dgm:pt modelId="{169F53D3-AC19-49E2-9111-AF2A1D26A903}" type="pres">
      <dgm:prSet presAssocID="{6EFEF9C0-C155-4A92-8B53-A28E2AEBCA83}" presName="root" presStyleCnt="0">
        <dgm:presLayoutVars>
          <dgm:dir/>
          <dgm:resizeHandles val="exact"/>
        </dgm:presLayoutVars>
      </dgm:prSet>
      <dgm:spPr/>
    </dgm:pt>
    <dgm:pt modelId="{6EC62C84-EB92-42B8-9B34-68E7A4540B0C}" type="pres">
      <dgm:prSet presAssocID="{6EFEF9C0-C155-4A92-8B53-A28E2AEBCA83}" presName="container" presStyleCnt="0">
        <dgm:presLayoutVars>
          <dgm:dir/>
          <dgm:resizeHandles val="exact"/>
        </dgm:presLayoutVars>
      </dgm:prSet>
      <dgm:spPr/>
    </dgm:pt>
    <dgm:pt modelId="{ECDDBC58-4FB2-44C2-A8FF-8562384F0996}" type="pres">
      <dgm:prSet presAssocID="{6FDCC247-79A6-4A3C-8725-03036C1576A8}" presName="compNode" presStyleCnt="0"/>
      <dgm:spPr/>
    </dgm:pt>
    <dgm:pt modelId="{2550DE2E-D0D0-4222-8261-24071938E40A}" type="pres">
      <dgm:prSet presAssocID="{6FDCC247-79A6-4A3C-8725-03036C1576A8}" presName="iconBgRect" presStyleLbl="bgShp" presStyleIdx="0" presStyleCnt="4"/>
      <dgm:spPr/>
    </dgm:pt>
    <dgm:pt modelId="{D36DE730-A79D-418A-87EC-2C215A0EA19A}" type="pres">
      <dgm:prSet presAssocID="{6FDCC247-79A6-4A3C-8725-03036C1576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F0B72BCE-2DB0-4BE6-8F0E-743F690B1A6B}" type="pres">
      <dgm:prSet presAssocID="{6FDCC247-79A6-4A3C-8725-03036C1576A8}" presName="spaceRect" presStyleCnt="0"/>
      <dgm:spPr/>
    </dgm:pt>
    <dgm:pt modelId="{2DA31415-4CFD-4518-AD9D-D9F3DDFA9FDA}" type="pres">
      <dgm:prSet presAssocID="{6FDCC247-79A6-4A3C-8725-03036C1576A8}" presName="textRect" presStyleLbl="revTx" presStyleIdx="0" presStyleCnt="4">
        <dgm:presLayoutVars>
          <dgm:chMax val="1"/>
          <dgm:chPref val="1"/>
        </dgm:presLayoutVars>
      </dgm:prSet>
      <dgm:spPr/>
    </dgm:pt>
    <dgm:pt modelId="{CA423693-9DDC-4C92-A65C-70012CB1CE09}" type="pres">
      <dgm:prSet presAssocID="{CEC38220-D9EA-4BC2-A6D5-95591266D5F1}" presName="sibTrans" presStyleLbl="sibTrans2D1" presStyleIdx="0" presStyleCnt="0"/>
      <dgm:spPr/>
    </dgm:pt>
    <dgm:pt modelId="{5523C73F-D779-46FA-A7CF-C99FE260FC60}" type="pres">
      <dgm:prSet presAssocID="{D8B2C902-8FD0-4A8F-99B8-F0444FB43656}" presName="compNode" presStyleCnt="0"/>
      <dgm:spPr/>
    </dgm:pt>
    <dgm:pt modelId="{5585602F-74FF-423D-BA63-F057073D44FA}" type="pres">
      <dgm:prSet presAssocID="{D8B2C902-8FD0-4A8F-99B8-F0444FB43656}" presName="iconBgRect" presStyleLbl="bgShp" presStyleIdx="1" presStyleCnt="4"/>
      <dgm:spPr/>
    </dgm:pt>
    <dgm:pt modelId="{A0063C23-57C8-4CB5-820D-B654182D9657}" type="pres">
      <dgm:prSet presAssocID="{D8B2C902-8FD0-4A8F-99B8-F0444FB436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149021CC-3FF4-4D69-8B85-9997F57FA7D9}" type="pres">
      <dgm:prSet presAssocID="{D8B2C902-8FD0-4A8F-99B8-F0444FB43656}" presName="spaceRect" presStyleCnt="0"/>
      <dgm:spPr/>
    </dgm:pt>
    <dgm:pt modelId="{B49742CA-A848-4B4B-8935-AF412C9B9BEA}" type="pres">
      <dgm:prSet presAssocID="{D8B2C902-8FD0-4A8F-99B8-F0444FB43656}" presName="textRect" presStyleLbl="revTx" presStyleIdx="1" presStyleCnt="4">
        <dgm:presLayoutVars>
          <dgm:chMax val="1"/>
          <dgm:chPref val="1"/>
        </dgm:presLayoutVars>
      </dgm:prSet>
      <dgm:spPr/>
    </dgm:pt>
    <dgm:pt modelId="{9F7443AC-0251-4172-BD02-5D435C7ED66D}" type="pres">
      <dgm:prSet presAssocID="{ACB809F0-C405-4C5D-8E53-A398628FD359}" presName="sibTrans" presStyleLbl="sibTrans2D1" presStyleIdx="0" presStyleCnt="0"/>
      <dgm:spPr/>
    </dgm:pt>
    <dgm:pt modelId="{F69E6E1B-03FB-40F4-82EF-3CE2C5AF1328}" type="pres">
      <dgm:prSet presAssocID="{C78168CF-1028-45EF-A636-6C8E098B9E6B}" presName="compNode" presStyleCnt="0"/>
      <dgm:spPr/>
    </dgm:pt>
    <dgm:pt modelId="{1F96F06E-B9F1-4080-8291-2F6A88FE7443}" type="pres">
      <dgm:prSet presAssocID="{C78168CF-1028-45EF-A636-6C8E098B9E6B}" presName="iconBgRect" presStyleLbl="bgShp" presStyleIdx="2" presStyleCnt="4"/>
      <dgm:spPr/>
    </dgm:pt>
    <dgm:pt modelId="{A4503955-AFB8-4961-BBE5-A233B7F5CC24}" type="pres">
      <dgm:prSet presAssocID="{C78168CF-1028-45EF-A636-6C8E098B9E6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awl"/>
        </a:ext>
      </dgm:extLst>
    </dgm:pt>
    <dgm:pt modelId="{103D76F7-E836-44A5-846B-43C0D2D893C3}" type="pres">
      <dgm:prSet presAssocID="{C78168CF-1028-45EF-A636-6C8E098B9E6B}" presName="spaceRect" presStyleCnt="0"/>
      <dgm:spPr/>
    </dgm:pt>
    <dgm:pt modelId="{DFB5A779-F147-495D-B90E-7F8C3AEF8E1F}" type="pres">
      <dgm:prSet presAssocID="{C78168CF-1028-45EF-A636-6C8E098B9E6B}" presName="textRect" presStyleLbl="revTx" presStyleIdx="2" presStyleCnt="4">
        <dgm:presLayoutVars>
          <dgm:chMax val="1"/>
          <dgm:chPref val="1"/>
        </dgm:presLayoutVars>
      </dgm:prSet>
      <dgm:spPr/>
    </dgm:pt>
    <dgm:pt modelId="{9C24F14B-0256-4E3B-8C1A-53A688305667}" type="pres">
      <dgm:prSet presAssocID="{FC8B21AD-6054-456A-B291-20E9A14DDE62}" presName="sibTrans" presStyleLbl="sibTrans2D1" presStyleIdx="0" presStyleCnt="0"/>
      <dgm:spPr/>
    </dgm:pt>
    <dgm:pt modelId="{97CCDE2F-C5DB-49AC-822B-619182BA7E75}" type="pres">
      <dgm:prSet presAssocID="{4F48CF2D-6D85-4CA6-91C1-35A55EE4B1F2}" presName="compNode" presStyleCnt="0"/>
      <dgm:spPr/>
    </dgm:pt>
    <dgm:pt modelId="{52135AAC-98E0-4D96-AC22-6D8B613090D9}" type="pres">
      <dgm:prSet presAssocID="{4F48CF2D-6D85-4CA6-91C1-35A55EE4B1F2}" presName="iconBgRect" presStyleLbl="bgShp" presStyleIdx="3" presStyleCnt="4"/>
      <dgm:spPr/>
    </dgm:pt>
    <dgm:pt modelId="{B3EB09C7-F28D-468E-936C-6B8EC51B85ED}" type="pres">
      <dgm:prSet presAssocID="{4F48CF2D-6D85-4CA6-91C1-35A55EE4B1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ctory"/>
        </a:ext>
      </dgm:extLst>
    </dgm:pt>
    <dgm:pt modelId="{103FA640-F444-4EFF-9F48-30C216979265}" type="pres">
      <dgm:prSet presAssocID="{4F48CF2D-6D85-4CA6-91C1-35A55EE4B1F2}" presName="spaceRect" presStyleCnt="0"/>
      <dgm:spPr/>
    </dgm:pt>
    <dgm:pt modelId="{17ABB2AB-7C37-454E-88E2-725968FF7939}" type="pres">
      <dgm:prSet presAssocID="{4F48CF2D-6D85-4CA6-91C1-35A55EE4B1F2}" presName="textRect" presStyleLbl="revTx" presStyleIdx="3" presStyleCnt="4">
        <dgm:presLayoutVars>
          <dgm:chMax val="1"/>
          <dgm:chPref val="1"/>
        </dgm:presLayoutVars>
      </dgm:prSet>
      <dgm:spPr/>
    </dgm:pt>
  </dgm:ptLst>
  <dgm:cxnLst>
    <dgm:cxn modelId="{A387A222-A9DA-4B42-B857-1ECD0225722C}" type="presOf" srcId="{C78168CF-1028-45EF-A636-6C8E098B9E6B}" destId="{DFB5A779-F147-495D-B90E-7F8C3AEF8E1F}" srcOrd="0" destOrd="0" presId="urn:microsoft.com/office/officeart/2018/2/layout/IconCircleList"/>
    <dgm:cxn modelId="{A0599A29-1DD1-4606-8CE9-977DA5CF8636}" type="presOf" srcId="{6FDCC247-79A6-4A3C-8725-03036C1576A8}" destId="{2DA31415-4CFD-4518-AD9D-D9F3DDFA9FDA}" srcOrd="0" destOrd="0" presId="urn:microsoft.com/office/officeart/2018/2/layout/IconCircleList"/>
    <dgm:cxn modelId="{3F689939-5998-4132-B0F5-C6C28CF979BA}" srcId="{6EFEF9C0-C155-4A92-8B53-A28E2AEBCA83}" destId="{6FDCC247-79A6-4A3C-8725-03036C1576A8}" srcOrd="0" destOrd="0" parTransId="{6E73F369-FF89-4F8C-B311-9279725CEFDB}" sibTransId="{CEC38220-D9EA-4BC2-A6D5-95591266D5F1}"/>
    <dgm:cxn modelId="{710F0D3A-53C8-413A-8AF5-93E26FA639E1}" type="presOf" srcId="{ACB809F0-C405-4C5D-8E53-A398628FD359}" destId="{9F7443AC-0251-4172-BD02-5D435C7ED66D}" srcOrd="0" destOrd="0" presId="urn:microsoft.com/office/officeart/2018/2/layout/IconCircleList"/>
    <dgm:cxn modelId="{F94C3688-33CD-487F-84FA-FA46D0568BDD}" srcId="{6EFEF9C0-C155-4A92-8B53-A28E2AEBCA83}" destId="{4F48CF2D-6D85-4CA6-91C1-35A55EE4B1F2}" srcOrd="3" destOrd="0" parTransId="{D854CEEB-C09C-462B-887C-764A1CE6E128}" sibTransId="{F8AB6930-8559-45ED-8D74-10DB092AEB67}"/>
    <dgm:cxn modelId="{D14D8689-BDB4-4840-9C88-663D1BAA5B1A}" type="presOf" srcId="{FC8B21AD-6054-456A-B291-20E9A14DDE62}" destId="{9C24F14B-0256-4E3B-8C1A-53A688305667}" srcOrd="0" destOrd="0" presId="urn:microsoft.com/office/officeart/2018/2/layout/IconCircleList"/>
    <dgm:cxn modelId="{00B0889D-F7D7-4EA9-85D7-65710986DF4C}" srcId="{6EFEF9C0-C155-4A92-8B53-A28E2AEBCA83}" destId="{C78168CF-1028-45EF-A636-6C8E098B9E6B}" srcOrd="2" destOrd="0" parTransId="{28BD9C71-B92A-4779-8C64-FED215D324EA}" sibTransId="{FC8B21AD-6054-456A-B291-20E9A14DDE62}"/>
    <dgm:cxn modelId="{B53B74AA-0215-4EE6-A495-B6594B572463}" type="presOf" srcId="{CEC38220-D9EA-4BC2-A6D5-95591266D5F1}" destId="{CA423693-9DDC-4C92-A65C-70012CB1CE09}" srcOrd="0" destOrd="0" presId="urn:microsoft.com/office/officeart/2018/2/layout/IconCircleList"/>
    <dgm:cxn modelId="{B2C7B9AB-6628-42A4-B901-A3434A72B7D2}" type="presOf" srcId="{4F48CF2D-6D85-4CA6-91C1-35A55EE4B1F2}" destId="{17ABB2AB-7C37-454E-88E2-725968FF7939}" srcOrd="0" destOrd="0" presId="urn:microsoft.com/office/officeart/2018/2/layout/IconCircleList"/>
    <dgm:cxn modelId="{9D46BDD4-1899-4042-89C3-DBB6CB37E543}" type="presOf" srcId="{D8B2C902-8FD0-4A8F-99B8-F0444FB43656}" destId="{B49742CA-A848-4B4B-8935-AF412C9B9BEA}" srcOrd="0" destOrd="0" presId="urn:microsoft.com/office/officeart/2018/2/layout/IconCircleList"/>
    <dgm:cxn modelId="{65EE52D7-1D7B-4DD8-8D85-1A70E2EFB1BE}" type="presOf" srcId="{6EFEF9C0-C155-4A92-8B53-A28E2AEBCA83}" destId="{169F53D3-AC19-49E2-9111-AF2A1D26A903}" srcOrd="0" destOrd="0" presId="urn:microsoft.com/office/officeart/2018/2/layout/IconCircleList"/>
    <dgm:cxn modelId="{B239FDDE-82F8-4A92-A49E-2AE41F72BFBC}" srcId="{6EFEF9C0-C155-4A92-8B53-A28E2AEBCA83}" destId="{D8B2C902-8FD0-4A8F-99B8-F0444FB43656}" srcOrd="1" destOrd="0" parTransId="{435BA431-4BD3-4A36-B7E9-459474489D6B}" sibTransId="{ACB809F0-C405-4C5D-8E53-A398628FD359}"/>
    <dgm:cxn modelId="{2EABA46A-C48D-4FF8-9EDA-43210CFF2246}" type="presParOf" srcId="{169F53D3-AC19-49E2-9111-AF2A1D26A903}" destId="{6EC62C84-EB92-42B8-9B34-68E7A4540B0C}" srcOrd="0" destOrd="0" presId="urn:microsoft.com/office/officeart/2018/2/layout/IconCircleList"/>
    <dgm:cxn modelId="{AF6062EB-6E1C-4023-8701-2DCDD7FFBAE7}" type="presParOf" srcId="{6EC62C84-EB92-42B8-9B34-68E7A4540B0C}" destId="{ECDDBC58-4FB2-44C2-A8FF-8562384F0996}" srcOrd="0" destOrd="0" presId="urn:microsoft.com/office/officeart/2018/2/layout/IconCircleList"/>
    <dgm:cxn modelId="{4C3754E8-7A15-4D34-B20E-3546485E4805}" type="presParOf" srcId="{ECDDBC58-4FB2-44C2-A8FF-8562384F0996}" destId="{2550DE2E-D0D0-4222-8261-24071938E40A}" srcOrd="0" destOrd="0" presId="urn:microsoft.com/office/officeart/2018/2/layout/IconCircleList"/>
    <dgm:cxn modelId="{FD942311-7813-4CEA-A638-074254389B3B}" type="presParOf" srcId="{ECDDBC58-4FB2-44C2-A8FF-8562384F0996}" destId="{D36DE730-A79D-418A-87EC-2C215A0EA19A}" srcOrd="1" destOrd="0" presId="urn:microsoft.com/office/officeart/2018/2/layout/IconCircleList"/>
    <dgm:cxn modelId="{1FA07B03-3675-4C37-93F1-95AF098967AE}" type="presParOf" srcId="{ECDDBC58-4FB2-44C2-A8FF-8562384F0996}" destId="{F0B72BCE-2DB0-4BE6-8F0E-743F690B1A6B}" srcOrd="2" destOrd="0" presId="urn:microsoft.com/office/officeart/2018/2/layout/IconCircleList"/>
    <dgm:cxn modelId="{72F3F43E-D5A0-4C98-8FC2-46D8FDA22BE9}" type="presParOf" srcId="{ECDDBC58-4FB2-44C2-A8FF-8562384F0996}" destId="{2DA31415-4CFD-4518-AD9D-D9F3DDFA9FDA}" srcOrd="3" destOrd="0" presId="urn:microsoft.com/office/officeart/2018/2/layout/IconCircleList"/>
    <dgm:cxn modelId="{69213A50-75D1-4D1B-A88C-C153F15278DB}" type="presParOf" srcId="{6EC62C84-EB92-42B8-9B34-68E7A4540B0C}" destId="{CA423693-9DDC-4C92-A65C-70012CB1CE09}" srcOrd="1" destOrd="0" presId="urn:microsoft.com/office/officeart/2018/2/layout/IconCircleList"/>
    <dgm:cxn modelId="{3E731F72-1B1C-4CA1-9AB0-76DE9074E041}" type="presParOf" srcId="{6EC62C84-EB92-42B8-9B34-68E7A4540B0C}" destId="{5523C73F-D779-46FA-A7CF-C99FE260FC60}" srcOrd="2" destOrd="0" presId="urn:microsoft.com/office/officeart/2018/2/layout/IconCircleList"/>
    <dgm:cxn modelId="{6AC14A42-2B3C-4159-8174-CB659888C59D}" type="presParOf" srcId="{5523C73F-D779-46FA-A7CF-C99FE260FC60}" destId="{5585602F-74FF-423D-BA63-F057073D44FA}" srcOrd="0" destOrd="0" presId="urn:microsoft.com/office/officeart/2018/2/layout/IconCircleList"/>
    <dgm:cxn modelId="{EC01FE5B-336E-41E6-A734-CA2833A0B654}" type="presParOf" srcId="{5523C73F-D779-46FA-A7CF-C99FE260FC60}" destId="{A0063C23-57C8-4CB5-820D-B654182D9657}" srcOrd="1" destOrd="0" presId="urn:microsoft.com/office/officeart/2018/2/layout/IconCircleList"/>
    <dgm:cxn modelId="{CFD76852-D2D3-4FAE-B6AA-478A304B69A5}" type="presParOf" srcId="{5523C73F-D779-46FA-A7CF-C99FE260FC60}" destId="{149021CC-3FF4-4D69-8B85-9997F57FA7D9}" srcOrd="2" destOrd="0" presId="urn:microsoft.com/office/officeart/2018/2/layout/IconCircleList"/>
    <dgm:cxn modelId="{F982E102-62C1-4C57-9A76-A5EE1E0436CC}" type="presParOf" srcId="{5523C73F-D779-46FA-A7CF-C99FE260FC60}" destId="{B49742CA-A848-4B4B-8935-AF412C9B9BEA}" srcOrd="3" destOrd="0" presId="urn:microsoft.com/office/officeart/2018/2/layout/IconCircleList"/>
    <dgm:cxn modelId="{95743E73-0179-4479-BA1E-7E877ECE6066}" type="presParOf" srcId="{6EC62C84-EB92-42B8-9B34-68E7A4540B0C}" destId="{9F7443AC-0251-4172-BD02-5D435C7ED66D}" srcOrd="3" destOrd="0" presId="urn:microsoft.com/office/officeart/2018/2/layout/IconCircleList"/>
    <dgm:cxn modelId="{B52E24A2-2022-409F-B8AD-6B5638DA53BB}" type="presParOf" srcId="{6EC62C84-EB92-42B8-9B34-68E7A4540B0C}" destId="{F69E6E1B-03FB-40F4-82EF-3CE2C5AF1328}" srcOrd="4" destOrd="0" presId="urn:microsoft.com/office/officeart/2018/2/layout/IconCircleList"/>
    <dgm:cxn modelId="{FB1E7FAA-9B46-4DCB-AB39-2B226AF4068B}" type="presParOf" srcId="{F69E6E1B-03FB-40F4-82EF-3CE2C5AF1328}" destId="{1F96F06E-B9F1-4080-8291-2F6A88FE7443}" srcOrd="0" destOrd="0" presId="urn:microsoft.com/office/officeart/2018/2/layout/IconCircleList"/>
    <dgm:cxn modelId="{CA8A04F4-424B-43BF-9985-AFA44E18FD29}" type="presParOf" srcId="{F69E6E1B-03FB-40F4-82EF-3CE2C5AF1328}" destId="{A4503955-AFB8-4961-BBE5-A233B7F5CC24}" srcOrd="1" destOrd="0" presId="urn:microsoft.com/office/officeart/2018/2/layout/IconCircleList"/>
    <dgm:cxn modelId="{1E251326-DF11-4378-B6E4-530E1EFCC276}" type="presParOf" srcId="{F69E6E1B-03FB-40F4-82EF-3CE2C5AF1328}" destId="{103D76F7-E836-44A5-846B-43C0D2D893C3}" srcOrd="2" destOrd="0" presId="urn:microsoft.com/office/officeart/2018/2/layout/IconCircleList"/>
    <dgm:cxn modelId="{5A2CF6A8-0071-4BB3-82E7-C547D9A065C2}" type="presParOf" srcId="{F69E6E1B-03FB-40F4-82EF-3CE2C5AF1328}" destId="{DFB5A779-F147-495D-B90E-7F8C3AEF8E1F}" srcOrd="3" destOrd="0" presId="urn:microsoft.com/office/officeart/2018/2/layout/IconCircleList"/>
    <dgm:cxn modelId="{FD8DF3B9-7A2A-4591-BB8B-0AF1658B1B79}" type="presParOf" srcId="{6EC62C84-EB92-42B8-9B34-68E7A4540B0C}" destId="{9C24F14B-0256-4E3B-8C1A-53A688305667}" srcOrd="5" destOrd="0" presId="urn:microsoft.com/office/officeart/2018/2/layout/IconCircleList"/>
    <dgm:cxn modelId="{DA048B26-A884-4ABE-BB89-BCF12A420936}" type="presParOf" srcId="{6EC62C84-EB92-42B8-9B34-68E7A4540B0C}" destId="{97CCDE2F-C5DB-49AC-822B-619182BA7E75}" srcOrd="6" destOrd="0" presId="urn:microsoft.com/office/officeart/2018/2/layout/IconCircleList"/>
    <dgm:cxn modelId="{A909E8C7-F05A-46D3-886B-9B5D15428AC2}" type="presParOf" srcId="{97CCDE2F-C5DB-49AC-822B-619182BA7E75}" destId="{52135AAC-98E0-4D96-AC22-6D8B613090D9}" srcOrd="0" destOrd="0" presId="urn:microsoft.com/office/officeart/2018/2/layout/IconCircleList"/>
    <dgm:cxn modelId="{F57DF292-E2CC-4824-9142-912A8A7E1283}" type="presParOf" srcId="{97CCDE2F-C5DB-49AC-822B-619182BA7E75}" destId="{B3EB09C7-F28D-468E-936C-6B8EC51B85ED}" srcOrd="1" destOrd="0" presId="urn:microsoft.com/office/officeart/2018/2/layout/IconCircleList"/>
    <dgm:cxn modelId="{96CCA000-6D5C-4F4B-8716-0023089A39F2}" type="presParOf" srcId="{97CCDE2F-C5DB-49AC-822B-619182BA7E75}" destId="{103FA640-F444-4EFF-9F48-30C216979265}" srcOrd="2" destOrd="0" presId="urn:microsoft.com/office/officeart/2018/2/layout/IconCircleList"/>
    <dgm:cxn modelId="{3B3260A4-A4D3-4295-AD31-47376B28BDC0}" type="presParOf" srcId="{97CCDE2F-C5DB-49AC-822B-619182BA7E75}" destId="{17ABB2AB-7C37-454E-88E2-725968FF793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C794EF-D345-4924-8358-AAA52D7CB69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D8AE59-C5B9-498C-8C09-4560218F8D75}">
      <dgm:prSet/>
      <dgm:spPr/>
      <dgm:t>
        <a:bodyPr/>
        <a:lstStyle/>
        <a:p>
          <a:r>
            <a:rPr lang="en-US" b="0" i="0"/>
            <a:t>Lack of money</a:t>
          </a:r>
          <a:endParaRPr lang="en-US"/>
        </a:p>
      </dgm:t>
    </dgm:pt>
    <dgm:pt modelId="{AB08318F-C8DD-47BE-ACED-064F9B991172}" type="parTrans" cxnId="{76203AFC-E751-4FBA-9344-CDCF6C181DF6}">
      <dgm:prSet/>
      <dgm:spPr/>
      <dgm:t>
        <a:bodyPr/>
        <a:lstStyle/>
        <a:p>
          <a:endParaRPr lang="en-US"/>
        </a:p>
      </dgm:t>
    </dgm:pt>
    <dgm:pt modelId="{C688185A-B5F3-4340-A744-9267C78C2DE0}" type="sibTrans" cxnId="{76203AFC-E751-4FBA-9344-CDCF6C181DF6}">
      <dgm:prSet/>
      <dgm:spPr/>
      <dgm:t>
        <a:bodyPr/>
        <a:lstStyle/>
        <a:p>
          <a:endParaRPr lang="en-US"/>
        </a:p>
      </dgm:t>
    </dgm:pt>
    <dgm:pt modelId="{D7534EFC-17B1-4268-ACEE-683435EA8C1B}">
      <dgm:prSet/>
      <dgm:spPr/>
      <dgm:t>
        <a:bodyPr/>
        <a:lstStyle/>
        <a:p>
          <a:r>
            <a:rPr lang="en-US" b="0" i="0"/>
            <a:t>Lack of management experience</a:t>
          </a:r>
          <a:endParaRPr lang="en-US"/>
        </a:p>
      </dgm:t>
    </dgm:pt>
    <dgm:pt modelId="{B409A7DC-1D56-4104-9701-F2612963452E}" type="parTrans" cxnId="{2DE824FC-6FD8-4972-88B6-8A11A584DACD}">
      <dgm:prSet/>
      <dgm:spPr/>
      <dgm:t>
        <a:bodyPr/>
        <a:lstStyle/>
        <a:p>
          <a:endParaRPr lang="en-US"/>
        </a:p>
      </dgm:t>
    </dgm:pt>
    <dgm:pt modelId="{BD0F0E39-DF0C-47E3-9AA1-5A587B0E10B7}" type="sibTrans" cxnId="{2DE824FC-6FD8-4972-88B6-8A11A584DACD}">
      <dgm:prSet/>
      <dgm:spPr/>
      <dgm:t>
        <a:bodyPr/>
        <a:lstStyle/>
        <a:p>
          <a:endParaRPr lang="en-US"/>
        </a:p>
      </dgm:t>
    </dgm:pt>
    <dgm:pt modelId="{AA6F835E-E906-4FAC-88DB-AA5B870C0FCB}">
      <dgm:prSet/>
      <dgm:spPr/>
      <dgm:t>
        <a:bodyPr/>
        <a:lstStyle/>
        <a:p>
          <a:r>
            <a:rPr lang="en-US" b="0" i="0"/>
            <a:t>Not keeping adequate records</a:t>
          </a:r>
          <a:endParaRPr lang="en-US"/>
        </a:p>
      </dgm:t>
    </dgm:pt>
    <dgm:pt modelId="{8A43AFE8-1AAF-43CF-8A9C-427528E23199}" type="parTrans" cxnId="{C46497C9-2696-4AFC-8333-B881A091C8E9}">
      <dgm:prSet/>
      <dgm:spPr/>
      <dgm:t>
        <a:bodyPr/>
        <a:lstStyle/>
        <a:p>
          <a:endParaRPr lang="en-US"/>
        </a:p>
      </dgm:t>
    </dgm:pt>
    <dgm:pt modelId="{DE057C43-5AF3-47C0-8D34-FD550A115005}" type="sibTrans" cxnId="{C46497C9-2696-4AFC-8333-B881A091C8E9}">
      <dgm:prSet/>
      <dgm:spPr/>
      <dgm:t>
        <a:bodyPr/>
        <a:lstStyle/>
        <a:p>
          <a:endParaRPr lang="en-US"/>
        </a:p>
      </dgm:t>
    </dgm:pt>
    <dgm:pt modelId="{8830AF8E-0555-4A6B-A60C-F63C856A3A1F}" type="pres">
      <dgm:prSet presAssocID="{F9C794EF-D345-4924-8358-AAA52D7CB696}" presName="root" presStyleCnt="0">
        <dgm:presLayoutVars>
          <dgm:dir/>
          <dgm:resizeHandles val="exact"/>
        </dgm:presLayoutVars>
      </dgm:prSet>
      <dgm:spPr/>
    </dgm:pt>
    <dgm:pt modelId="{9C23B3A1-B9A3-4DA0-A693-F4516692F6EE}" type="pres">
      <dgm:prSet presAssocID="{65D8AE59-C5B9-498C-8C09-4560218F8D75}" presName="compNode" presStyleCnt="0"/>
      <dgm:spPr/>
    </dgm:pt>
    <dgm:pt modelId="{A39317FC-460F-46C2-965C-68A5190D859F}" type="pres">
      <dgm:prSet presAssocID="{65D8AE59-C5B9-498C-8C09-4560218F8D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62215291-653A-40A6-851D-4A91910835A3}" type="pres">
      <dgm:prSet presAssocID="{65D8AE59-C5B9-498C-8C09-4560218F8D75}" presName="spaceRect" presStyleCnt="0"/>
      <dgm:spPr/>
    </dgm:pt>
    <dgm:pt modelId="{40F93914-635D-41D2-B20C-A22128F94ECD}" type="pres">
      <dgm:prSet presAssocID="{65D8AE59-C5B9-498C-8C09-4560218F8D75}" presName="textRect" presStyleLbl="revTx" presStyleIdx="0" presStyleCnt="3">
        <dgm:presLayoutVars>
          <dgm:chMax val="1"/>
          <dgm:chPref val="1"/>
        </dgm:presLayoutVars>
      </dgm:prSet>
      <dgm:spPr/>
    </dgm:pt>
    <dgm:pt modelId="{AC1D0A83-4761-47A5-AF19-E3DDD2181503}" type="pres">
      <dgm:prSet presAssocID="{C688185A-B5F3-4340-A744-9267C78C2DE0}" presName="sibTrans" presStyleCnt="0"/>
      <dgm:spPr/>
    </dgm:pt>
    <dgm:pt modelId="{5A5205BC-602B-4A49-AF5B-38B772D02501}" type="pres">
      <dgm:prSet presAssocID="{D7534EFC-17B1-4268-ACEE-683435EA8C1B}" presName="compNode" presStyleCnt="0"/>
      <dgm:spPr/>
    </dgm:pt>
    <dgm:pt modelId="{23EBA90B-497F-491D-B78B-8D8057D74F1E}" type="pres">
      <dgm:prSet presAssocID="{D7534EFC-17B1-4268-ACEE-683435EA8C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d Face with No Fill"/>
        </a:ext>
      </dgm:extLst>
    </dgm:pt>
    <dgm:pt modelId="{D55A43A5-119A-4292-9DF9-DB1F67842B2F}" type="pres">
      <dgm:prSet presAssocID="{D7534EFC-17B1-4268-ACEE-683435EA8C1B}" presName="spaceRect" presStyleCnt="0"/>
      <dgm:spPr/>
    </dgm:pt>
    <dgm:pt modelId="{FA587334-99D0-4123-8270-087D99E0C9E0}" type="pres">
      <dgm:prSet presAssocID="{D7534EFC-17B1-4268-ACEE-683435EA8C1B}" presName="textRect" presStyleLbl="revTx" presStyleIdx="1" presStyleCnt="3">
        <dgm:presLayoutVars>
          <dgm:chMax val="1"/>
          <dgm:chPref val="1"/>
        </dgm:presLayoutVars>
      </dgm:prSet>
      <dgm:spPr/>
    </dgm:pt>
    <dgm:pt modelId="{BAD5804E-26D7-4772-AE73-9BB65967BFAC}" type="pres">
      <dgm:prSet presAssocID="{BD0F0E39-DF0C-47E3-9AA1-5A587B0E10B7}" presName="sibTrans" presStyleCnt="0"/>
      <dgm:spPr/>
    </dgm:pt>
    <dgm:pt modelId="{C53A81FE-A70B-4791-9694-2AD34F2513C9}" type="pres">
      <dgm:prSet presAssocID="{AA6F835E-E906-4FAC-88DB-AA5B870C0FCB}" presName="compNode" presStyleCnt="0"/>
      <dgm:spPr/>
    </dgm:pt>
    <dgm:pt modelId="{9BAAAA8E-5EB1-4461-B9C1-A655F2C3A9BA}" type="pres">
      <dgm:prSet presAssocID="{AA6F835E-E906-4FAC-88DB-AA5B870C0F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C12432E-D2B0-4859-9E44-5A27BDDB3450}" type="pres">
      <dgm:prSet presAssocID="{AA6F835E-E906-4FAC-88DB-AA5B870C0FCB}" presName="spaceRect" presStyleCnt="0"/>
      <dgm:spPr/>
    </dgm:pt>
    <dgm:pt modelId="{114FACAF-DC35-431E-877F-41681054718A}" type="pres">
      <dgm:prSet presAssocID="{AA6F835E-E906-4FAC-88DB-AA5B870C0FCB}" presName="textRect" presStyleLbl="revTx" presStyleIdx="2" presStyleCnt="3">
        <dgm:presLayoutVars>
          <dgm:chMax val="1"/>
          <dgm:chPref val="1"/>
        </dgm:presLayoutVars>
      </dgm:prSet>
      <dgm:spPr/>
    </dgm:pt>
  </dgm:ptLst>
  <dgm:cxnLst>
    <dgm:cxn modelId="{8CCBDB35-6E53-4919-A638-42478E928F9F}" type="presOf" srcId="{F9C794EF-D345-4924-8358-AAA52D7CB696}" destId="{8830AF8E-0555-4A6B-A60C-F63C856A3A1F}" srcOrd="0" destOrd="0" presId="urn:microsoft.com/office/officeart/2018/2/layout/IconLabelList"/>
    <dgm:cxn modelId="{52E36E49-4E65-4970-B31E-8797A292CCC9}" type="presOf" srcId="{D7534EFC-17B1-4268-ACEE-683435EA8C1B}" destId="{FA587334-99D0-4123-8270-087D99E0C9E0}" srcOrd="0" destOrd="0" presId="urn:microsoft.com/office/officeart/2018/2/layout/IconLabelList"/>
    <dgm:cxn modelId="{3EB55570-445C-4906-B9C7-5D79DC1E2FF7}" type="presOf" srcId="{65D8AE59-C5B9-498C-8C09-4560218F8D75}" destId="{40F93914-635D-41D2-B20C-A22128F94ECD}" srcOrd="0" destOrd="0" presId="urn:microsoft.com/office/officeart/2018/2/layout/IconLabelList"/>
    <dgm:cxn modelId="{8586C7BC-179E-43B6-86F0-1D2E20851D83}" type="presOf" srcId="{AA6F835E-E906-4FAC-88DB-AA5B870C0FCB}" destId="{114FACAF-DC35-431E-877F-41681054718A}" srcOrd="0" destOrd="0" presId="urn:microsoft.com/office/officeart/2018/2/layout/IconLabelList"/>
    <dgm:cxn modelId="{C46497C9-2696-4AFC-8333-B881A091C8E9}" srcId="{F9C794EF-D345-4924-8358-AAA52D7CB696}" destId="{AA6F835E-E906-4FAC-88DB-AA5B870C0FCB}" srcOrd="2" destOrd="0" parTransId="{8A43AFE8-1AAF-43CF-8A9C-427528E23199}" sibTransId="{DE057C43-5AF3-47C0-8D34-FD550A115005}"/>
    <dgm:cxn modelId="{2DE824FC-6FD8-4972-88B6-8A11A584DACD}" srcId="{F9C794EF-D345-4924-8358-AAA52D7CB696}" destId="{D7534EFC-17B1-4268-ACEE-683435EA8C1B}" srcOrd="1" destOrd="0" parTransId="{B409A7DC-1D56-4104-9701-F2612963452E}" sibTransId="{BD0F0E39-DF0C-47E3-9AA1-5A587B0E10B7}"/>
    <dgm:cxn modelId="{76203AFC-E751-4FBA-9344-CDCF6C181DF6}" srcId="{F9C794EF-D345-4924-8358-AAA52D7CB696}" destId="{65D8AE59-C5B9-498C-8C09-4560218F8D75}" srcOrd="0" destOrd="0" parTransId="{AB08318F-C8DD-47BE-ACED-064F9B991172}" sibTransId="{C688185A-B5F3-4340-A744-9267C78C2DE0}"/>
    <dgm:cxn modelId="{A340C414-4016-46B7-B524-1584697EBAA7}" type="presParOf" srcId="{8830AF8E-0555-4A6B-A60C-F63C856A3A1F}" destId="{9C23B3A1-B9A3-4DA0-A693-F4516692F6EE}" srcOrd="0" destOrd="0" presId="urn:microsoft.com/office/officeart/2018/2/layout/IconLabelList"/>
    <dgm:cxn modelId="{D418F62D-3CCC-4E75-BFBA-99240E49E1E5}" type="presParOf" srcId="{9C23B3A1-B9A3-4DA0-A693-F4516692F6EE}" destId="{A39317FC-460F-46C2-965C-68A5190D859F}" srcOrd="0" destOrd="0" presId="urn:microsoft.com/office/officeart/2018/2/layout/IconLabelList"/>
    <dgm:cxn modelId="{3FAD7BB6-6657-41C7-A7C9-71B9E2912877}" type="presParOf" srcId="{9C23B3A1-B9A3-4DA0-A693-F4516692F6EE}" destId="{62215291-653A-40A6-851D-4A91910835A3}" srcOrd="1" destOrd="0" presId="urn:microsoft.com/office/officeart/2018/2/layout/IconLabelList"/>
    <dgm:cxn modelId="{303F0C7B-1EC3-4D23-A488-F5B5F51F6A56}" type="presParOf" srcId="{9C23B3A1-B9A3-4DA0-A693-F4516692F6EE}" destId="{40F93914-635D-41D2-B20C-A22128F94ECD}" srcOrd="2" destOrd="0" presId="urn:microsoft.com/office/officeart/2018/2/layout/IconLabelList"/>
    <dgm:cxn modelId="{C935FD40-75EA-48C7-876A-9260C54C4FE3}" type="presParOf" srcId="{8830AF8E-0555-4A6B-A60C-F63C856A3A1F}" destId="{AC1D0A83-4761-47A5-AF19-E3DDD2181503}" srcOrd="1" destOrd="0" presId="urn:microsoft.com/office/officeart/2018/2/layout/IconLabelList"/>
    <dgm:cxn modelId="{8337ABE8-DBCB-4A0D-A326-37CB1EEAB4F7}" type="presParOf" srcId="{8830AF8E-0555-4A6B-A60C-F63C856A3A1F}" destId="{5A5205BC-602B-4A49-AF5B-38B772D02501}" srcOrd="2" destOrd="0" presId="urn:microsoft.com/office/officeart/2018/2/layout/IconLabelList"/>
    <dgm:cxn modelId="{94F04478-0AF8-4168-8EAA-749D9E9EF981}" type="presParOf" srcId="{5A5205BC-602B-4A49-AF5B-38B772D02501}" destId="{23EBA90B-497F-491D-B78B-8D8057D74F1E}" srcOrd="0" destOrd="0" presId="urn:microsoft.com/office/officeart/2018/2/layout/IconLabelList"/>
    <dgm:cxn modelId="{802E64A4-F28C-4D0A-95DA-8F3E01DA9F0E}" type="presParOf" srcId="{5A5205BC-602B-4A49-AF5B-38B772D02501}" destId="{D55A43A5-119A-4292-9DF9-DB1F67842B2F}" srcOrd="1" destOrd="0" presId="urn:microsoft.com/office/officeart/2018/2/layout/IconLabelList"/>
    <dgm:cxn modelId="{98B71532-9551-440F-88E9-02DC026BAC9E}" type="presParOf" srcId="{5A5205BC-602B-4A49-AF5B-38B772D02501}" destId="{FA587334-99D0-4123-8270-087D99E0C9E0}" srcOrd="2" destOrd="0" presId="urn:microsoft.com/office/officeart/2018/2/layout/IconLabelList"/>
    <dgm:cxn modelId="{9771937D-6342-435D-B04E-A191FBC77B6F}" type="presParOf" srcId="{8830AF8E-0555-4A6B-A60C-F63C856A3A1F}" destId="{BAD5804E-26D7-4772-AE73-9BB65967BFAC}" srcOrd="3" destOrd="0" presId="urn:microsoft.com/office/officeart/2018/2/layout/IconLabelList"/>
    <dgm:cxn modelId="{C2CC32B1-D1A9-4E18-91B1-50432BB60EAD}" type="presParOf" srcId="{8830AF8E-0555-4A6B-A60C-F63C856A3A1F}" destId="{C53A81FE-A70B-4791-9694-2AD34F2513C9}" srcOrd="4" destOrd="0" presId="urn:microsoft.com/office/officeart/2018/2/layout/IconLabelList"/>
    <dgm:cxn modelId="{FCFDF651-4231-4832-A917-B3535716F2BE}" type="presParOf" srcId="{C53A81FE-A70B-4791-9694-2AD34F2513C9}" destId="{9BAAAA8E-5EB1-4461-B9C1-A655F2C3A9BA}" srcOrd="0" destOrd="0" presId="urn:microsoft.com/office/officeart/2018/2/layout/IconLabelList"/>
    <dgm:cxn modelId="{774086E4-E898-410E-8E6F-44783C07ABE5}" type="presParOf" srcId="{C53A81FE-A70B-4791-9694-2AD34F2513C9}" destId="{3C12432E-D2B0-4859-9E44-5A27BDDB3450}" srcOrd="1" destOrd="0" presId="urn:microsoft.com/office/officeart/2018/2/layout/IconLabelList"/>
    <dgm:cxn modelId="{DE4CC7FA-8AB5-48C4-92A0-FA41C8163BAB}" type="presParOf" srcId="{C53A81FE-A70B-4791-9694-2AD34F2513C9}" destId="{114FACAF-DC35-431E-877F-41681054718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375B2-89F7-4259-A788-1190CDFCF597}">
      <dsp:nvSpPr>
        <dsp:cNvPr id="0" name=""/>
        <dsp:cNvSpPr/>
      </dsp:nvSpPr>
      <dsp:spPr>
        <a:xfrm>
          <a:off x="0" y="651"/>
          <a:ext cx="4484536" cy="15253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85DBF-D4B7-46EA-8E28-4AA34F45B387}">
      <dsp:nvSpPr>
        <dsp:cNvPr id="0" name=""/>
        <dsp:cNvSpPr/>
      </dsp:nvSpPr>
      <dsp:spPr>
        <a:xfrm>
          <a:off x="461424" y="343860"/>
          <a:ext cx="838953" cy="838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AC86D-4D68-49FF-A803-AA576150F249}">
      <dsp:nvSpPr>
        <dsp:cNvPr id="0" name=""/>
        <dsp:cNvSpPr/>
      </dsp:nvSpPr>
      <dsp:spPr>
        <a:xfrm>
          <a:off x="1761801" y="651"/>
          <a:ext cx="2722734" cy="1525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35" tIns="161435" rIns="161435" bIns="161435" numCol="1" spcCol="1270" anchor="ctr" anchorCtr="0">
          <a:noAutofit/>
        </a:bodyPr>
        <a:lstStyle/>
        <a:p>
          <a:pPr marL="0" lvl="0" indent="0" algn="l" defTabSz="1111250">
            <a:lnSpc>
              <a:spcPct val="100000"/>
            </a:lnSpc>
            <a:spcBef>
              <a:spcPct val="0"/>
            </a:spcBef>
            <a:spcAft>
              <a:spcPct val="35000"/>
            </a:spcAft>
            <a:buNone/>
          </a:pPr>
          <a:r>
            <a:rPr lang="en-US" sz="2500" b="0" i="0" kern="1200"/>
            <a:t>Becoming an Entrepreneur</a:t>
          </a:r>
          <a:endParaRPr lang="en-US" sz="2500" kern="1200"/>
        </a:p>
      </dsp:txBody>
      <dsp:txXfrm>
        <a:off x="1761801" y="651"/>
        <a:ext cx="2722734" cy="1525369"/>
      </dsp:txXfrm>
    </dsp:sp>
    <dsp:sp modelId="{15B091F6-FC86-4CEB-8C2E-70C8B8A32C62}">
      <dsp:nvSpPr>
        <dsp:cNvPr id="0" name=""/>
        <dsp:cNvSpPr/>
      </dsp:nvSpPr>
      <dsp:spPr>
        <a:xfrm>
          <a:off x="0" y="1907363"/>
          <a:ext cx="4484536" cy="15253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7B418-F75B-4ED9-ABAE-891F434AD52C}">
      <dsp:nvSpPr>
        <dsp:cNvPr id="0" name=""/>
        <dsp:cNvSpPr/>
      </dsp:nvSpPr>
      <dsp:spPr>
        <a:xfrm>
          <a:off x="461424" y="2250571"/>
          <a:ext cx="838953" cy="838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E3BCB9-D57D-446A-89CC-76B5800E1ED6}">
      <dsp:nvSpPr>
        <dsp:cNvPr id="0" name=""/>
        <dsp:cNvSpPr/>
      </dsp:nvSpPr>
      <dsp:spPr>
        <a:xfrm>
          <a:off x="1761801" y="1907363"/>
          <a:ext cx="2722734" cy="1525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35" tIns="161435" rIns="161435" bIns="161435" numCol="1" spcCol="1270" anchor="ctr" anchorCtr="0">
          <a:noAutofit/>
        </a:bodyPr>
        <a:lstStyle/>
        <a:p>
          <a:pPr marL="0" lvl="0" indent="0" algn="l" defTabSz="1111250">
            <a:lnSpc>
              <a:spcPct val="100000"/>
            </a:lnSpc>
            <a:spcBef>
              <a:spcPct val="0"/>
            </a:spcBef>
            <a:spcAft>
              <a:spcPct val="35000"/>
            </a:spcAft>
            <a:buNone/>
          </a:pPr>
          <a:r>
            <a:rPr lang="en-US" sz="2500" b="0" i="0" kern="1200"/>
            <a:t>Small Business Basics</a:t>
          </a:r>
          <a:endParaRPr lang="en-US" sz="2500" kern="1200"/>
        </a:p>
      </dsp:txBody>
      <dsp:txXfrm>
        <a:off x="1761801" y="1907363"/>
        <a:ext cx="2722734" cy="1525369"/>
      </dsp:txXfrm>
    </dsp:sp>
    <dsp:sp modelId="{7AC9E202-86A9-42F1-99F2-44E47B20FCAD}">
      <dsp:nvSpPr>
        <dsp:cNvPr id="0" name=""/>
        <dsp:cNvSpPr/>
      </dsp:nvSpPr>
      <dsp:spPr>
        <a:xfrm>
          <a:off x="0" y="3814075"/>
          <a:ext cx="4484536" cy="15253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40617A-DE6C-48F7-A8E9-D2322965D8FA}">
      <dsp:nvSpPr>
        <dsp:cNvPr id="0" name=""/>
        <dsp:cNvSpPr/>
      </dsp:nvSpPr>
      <dsp:spPr>
        <a:xfrm>
          <a:off x="461424" y="4157283"/>
          <a:ext cx="838953" cy="8389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79C23-C56E-4936-9FB0-4A4BD557AF77}">
      <dsp:nvSpPr>
        <dsp:cNvPr id="0" name=""/>
        <dsp:cNvSpPr/>
      </dsp:nvSpPr>
      <dsp:spPr>
        <a:xfrm>
          <a:off x="1761801" y="3814075"/>
          <a:ext cx="2722734" cy="1525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35" tIns="161435" rIns="161435" bIns="161435" numCol="1" spcCol="1270" anchor="ctr" anchorCtr="0">
          <a:noAutofit/>
        </a:bodyPr>
        <a:lstStyle/>
        <a:p>
          <a:pPr marL="0" lvl="0" indent="0" algn="l" defTabSz="1111250">
            <a:lnSpc>
              <a:spcPct val="100000"/>
            </a:lnSpc>
            <a:spcBef>
              <a:spcPct val="0"/>
            </a:spcBef>
            <a:spcAft>
              <a:spcPct val="35000"/>
            </a:spcAft>
            <a:buNone/>
          </a:pPr>
          <a:r>
            <a:rPr lang="en-US" sz="2500" b="0" i="0" kern="1200"/>
            <a:t>Starting a Small Business</a:t>
          </a:r>
          <a:endParaRPr lang="en-US" sz="2500" kern="1200"/>
        </a:p>
      </dsp:txBody>
      <dsp:txXfrm>
        <a:off x="1761801" y="3814075"/>
        <a:ext cx="2722734" cy="1525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0DE2E-D0D0-4222-8261-24071938E40A}">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6DE730-A79D-418A-87EC-2C215A0EA19A}">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A31415-4CFD-4518-AD9D-D9F3DDFA9FD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Entrepreneur</a:t>
          </a:r>
          <a:r>
            <a:rPr lang="en-US" sz="1600" kern="1200" dirty="0"/>
            <a:t>: </a:t>
          </a:r>
        </a:p>
        <a:p>
          <a:pPr marL="0" lvl="0" indent="0" algn="l" defTabSz="711200">
            <a:lnSpc>
              <a:spcPct val="100000"/>
            </a:lnSpc>
            <a:spcBef>
              <a:spcPct val="0"/>
            </a:spcBef>
            <a:spcAft>
              <a:spcPct val="35000"/>
            </a:spcAft>
            <a:buNone/>
          </a:pPr>
          <a:r>
            <a:rPr lang="en-US" sz="1600" kern="1200" dirty="0"/>
            <a:t>the individual that is a risk taker and innovator.</a:t>
          </a:r>
        </a:p>
      </dsp:txBody>
      <dsp:txXfrm>
        <a:off x="1834517" y="469890"/>
        <a:ext cx="3148942" cy="1335915"/>
      </dsp:txXfrm>
    </dsp:sp>
    <dsp:sp modelId="{5585602F-74FF-423D-BA63-F057073D44FA}">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063C23-57C8-4CB5-820D-B654182D9657}">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9742CA-A848-4B4B-8935-AF412C9B9BE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Entrepreneurship</a:t>
          </a:r>
          <a:r>
            <a:rPr lang="en-US" sz="1600" kern="1200" dirty="0"/>
            <a:t>: </a:t>
          </a:r>
        </a:p>
        <a:p>
          <a:pPr marL="0" lvl="0" indent="0" algn="l" defTabSz="711200">
            <a:lnSpc>
              <a:spcPct val="100000"/>
            </a:lnSpc>
            <a:spcBef>
              <a:spcPct val="0"/>
            </a:spcBef>
            <a:spcAft>
              <a:spcPct val="35000"/>
            </a:spcAft>
            <a:buNone/>
          </a:pPr>
          <a:r>
            <a:rPr lang="en-US" sz="1600" kern="1200" dirty="0"/>
            <a:t>the business that is creative and risky.</a:t>
          </a:r>
        </a:p>
      </dsp:txBody>
      <dsp:txXfrm>
        <a:off x="7154322" y="469890"/>
        <a:ext cx="3148942" cy="1335915"/>
      </dsp:txXfrm>
    </dsp:sp>
    <dsp:sp modelId="{1F96F06E-B9F1-4080-8291-2F6A88FE7443}">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503955-AFB8-4961-BBE5-A233B7F5CC24}">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5A779-F147-495D-B90E-7F8C3AEF8E1F}">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Characteristics</a:t>
          </a:r>
          <a:r>
            <a:rPr lang="en-US" sz="1600" kern="1200" dirty="0"/>
            <a:t>:</a:t>
          </a:r>
        </a:p>
        <a:p>
          <a:pPr marL="0" lvl="0" indent="0" algn="l" defTabSz="711200">
            <a:lnSpc>
              <a:spcPct val="100000"/>
            </a:lnSpc>
            <a:spcBef>
              <a:spcPct val="0"/>
            </a:spcBef>
            <a:spcAft>
              <a:spcPct val="35000"/>
            </a:spcAft>
            <a:buNone/>
          </a:pPr>
          <a:r>
            <a:rPr lang="en-US" sz="1600" kern="1200" dirty="0"/>
            <a:t> Creative, confident, goal-oriented, motivated, hard-working</a:t>
          </a:r>
        </a:p>
      </dsp:txBody>
      <dsp:txXfrm>
        <a:off x="1834517" y="2545532"/>
        <a:ext cx="3148942" cy="1335915"/>
      </dsp:txXfrm>
    </dsp:sp>
    <dsp:sp modelId="{52135AAC-98E0-4D96-AC22-6D8B613090D9}">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EB09C7-F28D-468E-936C-6B8EC51B85ED}">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ABB2AB-7C37-454E-88E2-725968FF7939}">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Risk</a:t>
          </a:r>
          <a:r>
            <a:rPr lang="en-US" sz="1600" kern="1200" dirty="0"/>
            <a:t> :</a:t>
          </a:r>
        </a:p>
        <a:p>
          <a:pPr marL="0" lvl="0" indent="0" algn="l" defTabSz="711200">
            <a:lnSpc>
              <a:spcPct val="100000"/>
            </a:lnSpc>
            <a:spcBef>
              <a:spcPct val="0"/>
            </a:spcBef>
            <a:spcAft>
              <a:spcPct val="35000"/>
            </a:spcAft>
            <a:buNone/>
          </a:pPr>
          <a:r>
            <a:rPr lang="en-US" sz="1600" kern="1200" dirty="0"/>
            <a:t> Unproven idea, little management experience, long-hours with no guarantee of a profit</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317FC-460F-46C2-965C-68A5190D859F}">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F93914-635D-41D2-B20C-A22128F94ECD}">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0" i="0" kern="1200"/>
            <a:t>Lack of money</a:t>
          </a:r>
          <a:endParaRPr lang="en-US" sz="2500" kern="1200"/>
        </a:p>
      </dsp:txBody>
      <dsp:txXfrm>
        <a:off x="59990" y="2654049"/>
        <a:ext cx="3226223" cy="720000"/>
      </dsp:txXfrm>
    </dsp:sp>
    <dsp:sp modelId="{23EBA90B-497F-491D-B78B-8D8057D74F1E}">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87334-99D0-4123-8270-087D99E0C9E0}">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0" i="0" kern="1200"/>
            <a:t>Lack of management experience</a:t>
          </a:r>
          <a:endParaRPr lang="en-US" sz="2500" kern="1200"/>
        </a:p>
      </dsp:txBody>
      <dsp:txXfrm>
        <a:off x="3850802" y="2654049"/>
        <a:ext cx="3226223" cy="720000"/>
      </dsp:txXfrm>
    </dsp:sp>
    <dsp:sp modelId="{9BAAAA8E-5EB1-4461-B9C1-A655F2C3A9BA}">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4FACAF-DC35-431E-877F-41681054718A}">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0" i="0" kern="1200"/>
            <a:t>Not keeping adequate records</a:t>
          </a:r>
          <a:endParaRPr lang="en-US" sz="2500" kern="1200"/>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 name="Google Shape;284;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bg>
      <p:bgPr>
        <a:solidFill>
          <a:schemeClr val="lt1"/>
        </a:solidFill>
        <a:effectLst/>
      </p:bgPr>
    </p:bg>
    <p:spTree>
      <p:nvGrpSpPr>
        <p:cNvPr id="1" name="Shape 13"/>
        <p:cNvGrpSpPr/>
        <p:nvPr/>
      </p:nvGrpSpPr>
      <p:grpSpPr>
        <a:xfrm>
          <a:off x="0" y="0"/>
          <a:ext cx="0" cy="0"/>
          <a:chOff x="0" y="0"/>
          <a:chExt cx="0" cy="0"/>
        </a:xfrm>
      </p:grpSpPr>
      <p:pic>
        <p:nvPicPr>
          <p:cNvPr id="14" name="Google Shape;14;p27"/>
          <p:cNvPicPr preferRelativeResize="0"/>
          <p:nvPr/>
        </p:nvPicPr>
        <p:blipFill rotWithShape="1">
          <a:blip r:embed="rId2">
            <a:alphaModFix/>
          </a:blip>
          <a:srcRect/>
          <a:stretch/>
        </p:blipFill>
        <p:spPr>
          <a:xfrm>
            <a:off x="10513317" y="5333444"/>
            <a:ext cx="833621" cy="481150"/>
          </a:xfrm>
          <a:prstGeom prst="rect">
            <a:avLst/>
          </a:prstGeom>
          <a:noFill/>
          <a:ln>
            <a:noFill/>
          </a:ln>
        </p:spPr>
      </p:pic>
      <p:sp>
        <p:nvSpPr>
          <p:cNvPr id="15" name="Google Shape;15;p27"/>
          <p:cNvSpPr txBox="1">
            <a:spLocks noGrp="1"/>
          </p:cNvSpPr>
          <p:nvPr>
            <p:ph type="title"/>
          </p:nvPr>
        </p:nvSpPr>
        <p:spPr>
          <a:xfrm>
            <a:off x="916939" y="329564"/>
            <a:ext cx="8872855" cy="12839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400" b="0" i="0">
                <a:solidFill>
                  <a:schemeClr val="dk1"/>
                </a:solidFill>
                <a:latin typeface="Carlito"/>
                <a:ea typeface="Carlito"/>
                <a:cs typeface="Carlito"/>
                <a:sym typeface="Carli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7"/>
          <p:cNvSpPr txBox="1">
            <a:spLocks noGrp="1"/>
          </p:cNvSpPr>
          <p:nvPr>
            <p:ph type="body" idx="1"/>
          </p:nvPr>
        </p:nvSpPr>
        <p:spPr>
          <a:xfrm>
            <a:off x="952245" y="1977644"/>
            <a:ext cx="10287508" cy="333756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3200" b="0" i="1">
                <a:solidFill>
                  <a:schemeClr val="dk1"/>
                </a:solidFill>
                <a:latin typeface="Arial"/>
                <a:ea typeface="Arial"/>
                <a:cs typeface="Arial"/>
                <a:sym typeface="Aria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7" name="Google Shape;17;p2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C4B3-938A-99DB-E874-8C43F40E68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146D96-5990-E74B-A40F-27F8D9149233}"/>
              </a:ext>
            </a:extLst>
          </p:cNvPr>
          <p:cNvSpPr>
            <a:spLocks noGrp="1"/>
          </p:cNvSpPr>
          <p:nvPr>
            <p:ph type="dt" sz="half" idx="10"/>
          </p:nvPr>
        </p:nvSpPr>
        <p:spPr/>
        <p:txBody>
          <a:bodyPr/>
          <a:lstStyle/>
          <a:p>
            <a:fld id="{62A077C4-EF97-48D1-AEE5-1E3B396A20E7}" type="datetimeFigureOut">
              <a:rPr lang="en-US" smtClean="0"/>
              <a:t>21-Jul-25</a:t>
            </a:fld>
            <a:endParaRPr lang="en-US"/>
          </a:p>
        </p:txBody>
      </p:sp>
      <p:sp>
        <p:nvSpPr>
          <p:cNvPr id="4" name="Footer Placeholder 3">
            <a:extLst>
              <a:ext uri="{FF2B5EF4-FFF2-40B4-BE49-F238E27FC236}">
                <a16:creationId xmlns:a16="http://schemas.microsoft.com/office/drawing/2014/main" id="{BDEE135C-F7C2-4187-A156-C8FDB1EF04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FB169E-0663-A871-FD0D-30AF8A7210DB}"/>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3342170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6B680F-A0A9-5746-6EB4-B850066BFD5F}"/>
              </a:ext>
            </a:extLst>
          </p:cNvPr>
          <p:cNvSpPr>
            <a:spLocks noGrp="1"/>
          </p:cNvSpPr>
          <p:nvPr>
            <p:ph type="dt" sz="half" idx="10"/>
          </p:nvPr>
        </p:nvSpPr>
        <p:spPr/>
        <p:txBody>
          <a:bodyPr/>
          <a:lstStyle/>
          <a:p>
            <a:fld id="{62A077C4-EF97-48D1-AEE5-1E3B396A20E7}" type="datetimeFigureOut">
              <a:rPr lang="en-US" smtClean="0"/>
              <a:t>21-Jul-25</a:t>
            </a:fld>
            <a:endParaRPr lang="en-US"/>
          </a:p>
        </p:txBody>
      </p:sp>
      <p:sp>
        <p:nvSpPr>
          <p:cNvPr id="3" name="Footer Placeholder 2">
            <a:extLst>
              <a:ext uri="{FF2B5EF4-FFF2-40B4-BE49-F238E27FC236}">
                <a16:creationId xmlns:a16="http://schemas.microsoft.com/office/drawing/2014/main" id="{72F24F73-1722-6CA3-0FBF-6BBB37C779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F3A0E7-1DE8-E97C-F847-B9FCC5EFB419}"/>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1387641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1267-512B-BE7F-64D4-5267D655E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650BD9-3A4A-41E8-8EAF-A2BAB551A5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E16E6-180C-B2AD-1936-B0FFFEC40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C7EF52-ACD1-8E08-030E-2D491EF7A880}"/>
              </a:ext>
            </a:extLst>
          </p:cNvPr>
          <p:cNvSpPr>
            <a:spLocks noGrp="1"/>
          </p:cNvSpPr>
          <p:nvPr>
            <p:ph type="dt" sz="half" idx="10"/>
          </p:nvPr>
        </p:nvSpPr>
        <p:spPr/>
        <p:txBody>
          <a:bodyPr/>
          <a:lstStyle/>
          <a:p>
            <a:fld id="{62A077C4-EF97-48D1-AEE5-1E3B396A20E7}" type="datetimeFigureOut">
              <a:rPr lang="en-US" smtClean="0"/>
              <a:t>21-Jul-25</a:t>
            </a:fld>
            <a:endParaRPr lang="en-US"/>
          </a:p>
        </p:txBody>
      </p:sp>
      <p:sp>
        <p:nvSpPr>
          <p:cNvPr id="6" name="Footer Placeholder 5">
            <a:extLst>
              <a:ext uri="{FF2B5EF4-FFF2-40B4-BE49-F238E27FC236}">
                <a16:creationId xmlns:a16="http://schemas.microsoft.com/office/drawing/2014/main" id="{DB5EF1FF-A6D9-BCC2-1EA9-4FA19D8F9A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4ABEF-412E-2C68-E61A-BE9871A56577}"/>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2763642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60E6-AF61-9BF2-8F3A-0AAC7BCE0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7C0BAA-79E9-6912-6564-C2246BD835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F06329-3D31-03E1-8439-2F9D35C6B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D10D93-20D7-DF66-26B2-F7B3356366D9}"/>
              </a:ext>
            </a:extLst>
          </p:cNvPr>
          <p:cNvSpPr>
            <a:spLocks noGrp="1"/>
          </p:cNvSpPr>
          <p:nvPr>
            <p:ph type="dt" sz="half" idx="10"/>
          </p:nvPr>
        </p:nvSpPr>
        <p:spPr/>
        <p:txBody>
          <a:bodyPr/>
          <a:lstStyle/>
          <a:p>
            <a:fld id="{62A077C4-EF97-48D1-AEE5-1E3B396A20E7}" type="datetimeFigureOut">
              <a:rPr lang="en-US" smtClean="0"/>
              <a:t>21-Jul-25</a:t>
            </a:fld>
            <a:endParaRPr lang="en-US"/>
          </a:p>
        </p:txBody>
      </p:sp>
      <p:sp>
        <p:nvSpPr>
          <p:cNvPr id="6" name="Footer Placeholder 5">
            <a:extLst>
              <a:ext uri="{FF2B5EF4-FFF2-40B4-BE49-F238E27FC236}">
                <a16:creationId xmlns:a16="http://schemas.microsoft.com/office/drawing/2014/main" id="{228E084A-E773-374E-F0B0-E6C34EC08F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0F91BC-8943-6B2C-1DC2-D9E22F4E1B88}"/>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1651770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A8CD4-38A2-8445-54D9-2DFAB75F2B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FC03F-DDB5-6E51-3898-7E45CABC08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413F-1CCE-B84F-6CAE-3B7C823B1124}"/>
              </a:ext>
            </a:extLst>
          </p:cNvPr>
          <p:cNvSpPr>
            <a:spLocks noGrp="1"/>
          </p:cNvSpPr>
          <p:nvPr>
            <p:ph type="dt" sz="half" idx="10"/>
          </p:nvPr>
        </p:nvSpPr>
        <p:spPr/>
        <p:txBody>
          <a:bodyPr/>
          <a:lstStyle/>
          <a:p>
            <a:fld id="{62A077C4-EF97-48D1-AEE5-1E3B396A20E7}" type="datetimeFigureOut">
              <a:rPr lang="en-US" smtClean="0"/>
              <a:t>21-Jul-25</a:t>
            </a:fld>
            <a:endParaRPr lang="en-US"/>
          </a:p>
        </p:txBody>
      </p:sp>
      <p:sp>
        <p:nvSpPr>
          <p:cNvPr id="5" name="Footer Placeholder 4">
            <a:extLst>
              <a:ext uri="{FF2B5EF4-FFF2-40B4-BE49-F238E27FC236}">
                <a16:creationId xmlns:a16="http://schemas.microsoft.com/office/drawing/2014/main" id="{1A6F9021-EF40-F8A4-583B-7ECF864C8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2C109-7863-F3D9-45BA-0513CFE77E7C}"/>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2662500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BAA08-DE8D-06C2-2491-04CECB7C1A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982DD8-65ED-F625-D3D0-72A9C060F8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86A7EC-4649-1533-FDA9-58A0D16482EA}"/>
              </a:ext>
            </a:extLst>
          </p:cNvPr>
          <p:cNvSpPr>
            <a:spLocks noGrp="1"/>
          </p:cNvSpPr>
          <p:nvPr>
            <p:ph type="dt" sz="half" idx="10"/>
          </p:nvPr>
        </p:nvSpPr>
        <p:spPr/>
        <p:txBody>
          <a:bodyPr/>
          <a:lstStyle/>
          <a:p>
            <a:fld id="{62A077C4-EF97-48D1-AEE5-1E3B396A20E7}" type="datetimeFigureOut">
              <a:rPr lang="en-US" smtClean="0"/>
              <a:t>21-Jul-25</a:t>
            </a:fld>
            <a:endParaRPr lang="en-US"/>
          </a:p>
        </p:txBody>
      </p:sp>
      <p:sp>
        <p:nvSpPr>
          <p:cNvPr id="5" name="Footer Placeholder 4">
            <a:extLst>
              <a:ext uri="{FF2B5EF4-FFF2-40B4-BE49-F238E27FC236}">
                <a16:creationId xmlns:a16="http://schemas.microsoft.com/office/drawing/2014/main" id="{C4F563E4-D5E7-6498-8E2F-D1B70FDB0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9A431-6B15-85F1-A73E-A07BAC7161F5}"/>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3320002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
        <p:cNvGrpSpPr/>
        <p:nvPr/>
      </p:nvGrpSpPr>
      <p:grpSpPr>
        <a:xfrm>
          <a:off x="0" y="0"/>
          <a:ext cx="0" cy="0"/>
          <a:chOff x="0" y="0"/>
          <a:chExt cx="0" cy="0"/>
        </a:xfrm>
      </p:grpSpPr>
      <p:sp>
        <p:nvSpPr>
          <p:cNvPr id="26" name="Google Shape;26;p2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29"/>
        <p:cNvGrpSpPr/>
        <p:nvPr/>
      </p:nvGrpSpPr>
      <p:grpSpPr>
        <a:xfrm>
          <a:off x="0" y="0"/>
          <a:ext cx="0" cy="0"/>
          <a:chOff x="0" y="0"/>
          <a:chExt cx="0" cy="0"/>
        </a:xfrm>
      </p:grpSpPr>
      <p:pic>
        <p:nvPicPr>
          <p:cNvPr id="30" name="Google Shape;30;p30"/>
          <p:cNvPicPr preferRelativeResize="0"/>
          <p:nvPr/>
        </p:nvPicPr>
        <p:blipFill rotWithShape="1">
          <a:blip r:embed="rId2">
            <a:alphaModFix/>
          </a:blip>
          <a:srcRect/>
          <a:stretch/>
        </p:blipFill>
        <p:spPr>
          <a:xfrm>
            <a:off x="10513317" y="5333444"/>
            <a:ext cx="833621" cy="481150"/>
          </a:xfrm>
          <a:prstGeom prst="rect">
            <a:avLst/>
          </a:prstGeom>
          <a:noFill/>
          <a:ln>
            <a:noFill/>
          </a:ln>
        </p:spPr>
      </p:pic>
      <p:pic>
        <p:nvPicPr>
          <p:cNvPr id="31" name="Google Shape;31;p30"/>
          <p:cNvPicPr preferRelativeResize="0"/>
          <p:nvPr/>
        </p:nvPicPr>
        <p:blipFill rotWithShape="1">
          <a:blip r:embed="rId3">
            <a:alphaModFix/>
          </a:blip>
          <a:srcRect/>
          <a:stretch/>
        </p:blipFill>
        <p:spPr>
          <a:xfrm>
            <a:off x="811882" y="5027240"/>
            <a:ext cx="1201947" cy="1101634"/>
          </a:xfrm>
          <a:prstGeom prst="rect">
            <a:avLst/>
          </a:prstGeom>
          <a:noFill/>
          <a:ln>
            <a:noFill/>
          </a:ln>
        </p:spPr>
      </p:pic>
      <p:pic>
        <p:nvPicPr>
          <p:cNvPr id="32" name="Google Shape;32;p30"/>
          <p:cNvPicPr preferRelativeResize="0"/>
          <p:nvPr/>
        </p:nvPicPr>
        <p:blipFill rotWithShape="1">
          <a:blip r:embed="rId4">
            <a:alphaModFix/>
          </a:blip>
          <a:srcRect/>
          <a:stretch/>
        </p:blipFill>
        <p:spPr>
          <a:xfrm>
            <a:off x="953829" y="774010"/>
            <a:ext cx="3605415" cy="557438"/>
          </a:xfrm>
          <a:prstGeom prst="rect">
            <a:avLst/>
          </a:prstGeom>
          <a:noFill/>
          <a:ln>
            <a:noFill/>
          </a:ln>
        </p:spPr>
      </p:pic>
      <p:sp>
        <p:nvSpPr>
          <p:cNvPr id="33" name="Google Shape;33;p30"/>
          <p:cNvSpPr txBox="1">
            <a:spLocks noGrp="1"/>
          </p:cNvSpPr>
          <p:nvPr>
            <p:ph type="title"/>
          </p:nvPr>
        </p:nvSpPr>
        <p:spPr>
          <a:xfrm>
            <a:off x="916939" y="329564"/>
            <a:ext cx="8872855" cy="12839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400" b="0" i="0">
                <a:solidFill>
                  <a:schemeClr val="dk1"/>
                </a:solidFill>
                <a:latin typeface="Carlito"/>
                <a:ea typeface="Carlito"/>
                <a:cs typeface="Carlito"/>
                <a:sym typeface="Carli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0"/>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30"/>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9"/>
        <p:cNvGrpSpPr/>
        <p:nvPr/>
      </p:nvGrpSpPr>
      <p:grpSpPr>
        <a:xfrm>
          <a:off x="0" y="0"/>
          <a:ext cx="0" cy="0"/>
          <a:chOff x="0" y="0"/>
          <a:chExt cx="0" cy="0"/>
        </a:xfrm>
      </p:grpSpPr>
      <p:sp>
        <p:nvSpPr>
          <p:cNvPr id="40" name="Google Shape;40;p31"/>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400" b="0" i="0">
                <a:solidFill>
                  <a:schemeClr val="dk1"/>
                </a:solidFill>
                <a:latin typeface="Carlito"/>
                <a:ea typeface="Carlito"/>
                <a:cs typeface="Carlito"/>
                <a:sym typeface="Carli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1"/>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200" b="0" i="1">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51CB-16D0-72FF-7B90-FF3EC1A2E0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CD241-5423-388F-DB4B-2B0DAD80D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51BC39-3672-D17A-21C5-4FDD1CF2B109}"/>
              </a:ext>
            </a:extLst>
          </p:cNvPr>
          <p:cNvSpPr>
            <a:spLocks noGrp="1"/>
          </p:cNvSpPr>
          <p:nvPr>
            <p:ph type="dt" sz="half" idx="10"/>
          </p:nvPr>
        </p:nvSpPr>
        <p:spPr/>
        <p:txBody>
          <a:bodyPr/>
          <a:lstStyle/>
          <a:p>
            <a:fld id="{62A077C4-EF97-48D1-AEE5-1E3B396A20E7}" type="datetimeFigureOut">
              <a:rPr lang="en-US" smtClean="0"/>
              <a:t>21-Jul-25</a:t>
            </a:fld>
            <a:endParaRPr lang="en-US"/>
          </a:p>
        </p:txBody>
      </p:sp>
      <p:sp>
        <p:nvSpPr>
          <p:cNvPr id="5" name="Footer Placeholder 4">
            <a:extLst>
              <a:ext uri="{FF2B5EF4-FFF2-40B4-BE49-F238E27FC236}">
                <a16:creationId xmlns:a16="http://schemas.microsoft.com/office/drawing/2014/main" id="{94B635D5-300F-FA76-1054-20236CCEF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4B372-EEC0-CA7F-1661-92E32D03116C}"/>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367144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24593-19FE-CAEA-0880-DC13DAAAA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76A807-AE94-AF72-A17B-5C6AF5D220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85D0D-527D-498A-25E1-2C63ECA9342D}"/>
              </a:ext>
            </a:extLst>
          </p:cNvPr>
          <p:cNvSpPr>
            <a:spLocks noGrp="1"/>
          </p:cNvSpPr>
          <p:nvPr>
            <p:ph type="dt" sz="half" idx="10"/>
          </p:nvPr>
        </p:nvSpPr>
        <p:spPr/>
        <p:txBody>
          <a:bodyPr/>
          <a:lstStyle/>
          <a:p>
            <a:fld id="{62A077C4-EF97-48D1-AEE5-1E3B396A20E7}" type="datetimeFigureOut">
              <a:rPr lang="en-US" smtClean="0"/>
              <a:t>21-Jul-25</a:t>
            </a:fld>
            <a:endParaRPr lang="en-US"/>
          </a:p>
        </p:txBody>
      </p:sp>
      <p:sp>
        <p:nvSpPr>
          <p:cNvPr id="5" name="Footer Placeholder 4">
            <a:extLst>
              <a:ext uri="{FF2B5EF4-FFF2-40B4-BE49-F238E27FC236}">
                <a16:creationId xmlns:a16="http://schemas.microsoft.com/office/drawing/2014/main" id="{3E451BB2-FFC7-B480-63FF-C1CFE434A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6CD39-C27E-D500-BD34-7D3706529D12}"/>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961328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0562-AB9C-4CF3-D3F1-38E598DA41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33C4F5-3694-B945-D139-42D53534FF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57FF39-8CE3-AA8E-3227-35D5CF6B3EE6}"/>
              </a:ext>
            </a:extLst>
          </p:cNvPr>
          <p:cNvSpPr>
            <a:spLocks noGrp="1"/>
          </p:cNvSpPr>
          <p:nvPr>
            <p:ph type="dt" sz="half" idx="10"/>
          </p:nvPr>
        </p:nvSpPr>
        <p:spPr/>
        <p:txBody>
          <a:bodyPr/>
          <a:lstStyle/>
          <a:p>
            <a:fld id="{62A077C4-EF97-48D1-AEE5-1E3B396A20E7}" type="datetimeFigureOut">
              <a:rPr lang="en-US" smtClean="0"/>
              <a:t>21-Jul-25</a:t>
            </a:fld>
            <a:endParaRPr lang="en-US"/>
          </a:p>
        </p:txBody>
      </p:sp>
      <p:sp>
        <p:nvSpPr>
          <p:cNvPr id="5" name="Footer Placeholder 4">
            <a:extLst>
              <a:ext uri="{FF2B5EF4-FFF2-40B4-BE49-F238E27FC236}">
                <a16:creationId xmlns:a16="http://schemas.microsoft.com/office/drawing/2014/main" id="{2EBDB96F-14B3-8DBA-9710-08085C9F1D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6EDC2-2957-37B5-F9C4-2E8D20036EF5}"/>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141617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76A72-395E-0B0E-0354-87E8F18B9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A03862-D019-B565-3B94-729F124D18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288BD9-4A89-32EF-BD75-D7CC7F1FD4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226A7E-D89A-316C-884D-A03A9B1DF839}"/>
              </a:ext>
            </a:extLst>
          </p:cNvPr>
          <p:cNvSpPr>
            <a:spLocks noGrp="1"/>
          </p:cNvSpPr>
          <p:nvPr>
            <p:ph type="dt" sz="half" idx="10"/>
          </p:nvPr>
        </p:nvSpPr>
        <p:spPr/>
        <p:txBody>
          <a:bodyPr/>
          <a:lstStyle/>
          <a:p>
            <a:fld id="{62A077C4-EF97-48D1-AEE5-1E3B396A20E7}" type="datetimeFigureOut">
              <a:rPr lang="en-US" smtClean="0"/>
              <a:t>21-Jul-25</a:t>
            </a:fld>
            <a:endParaRPr lang="en-US"/>
          </a:p>
        </p:txBody>
      </p:sp>
      <p:sp>
        <p:nvSpPr>
          <p:cNvPr id="6" name="Footer Placeholder 5">
            <a:extLst>
              <a:ext uri="{FF2B5EF4-FFF2-40B4-BE49-F238E27FC236}">
                <a16:creationId xmlns:a16="http://schemas.microsoft.com/office/drawing/2014/main" id="{3B05E638-AAD8-ACC4-5142-E082CCFD1A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53137-4406-C091-1635-DCF15AC75C21}"/>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1127167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CEDB-C85A-2F11-DC5F-F7589A0F11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A51CDA-DEC9-4174-3F72-D88B40343A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5D7086-F765-3908-4963-7DBD308E9A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D18211-3E9B-7719-C653-B5D9611CA5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0299FC-2DCC-E0A6-A3C2-38C58D0819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5F70E2-9C7E-6579-50A3-87BBEC618C09}"/>
              </a:ext>
            </a:extLst>
          </p:cNvPr>
          <p:cNvSpPr>
            <a:spLocks noGrp="1"/>
          </p:cNvSpPr>
          <p:nvPr>
            <p:ph type="dt" sz="half" idx="10"/>
          </p:nvPr>
        </p:nvSpPr>
        <p:spPr/>
        <p:txBody>
          <a:bodyPr/>
          <a:lstStyle/>
          <a:p>
            <a:fld id="{62A077C4-EF97-48D1-AEE5-1E3B396A20E7}" type="datetimeFigureOut">
              <a:rPr lang="en-US" smtClean="0"/>
              <a:t>21-Jul-25</a:t>
            </a:fld>
            <a:endParaRPr lang="en-US"/>
          </a:p>
        </p:txBody>
      </p:sp>
      <p:sp>
        <p:nvSpPr>
          <p:cNvPr id="8" name="Footer Placeholder 7">
            <a:extLst>
              <a:ext uri="{FF2B5EF4-FFF2-40B4-BE49-F238E27FC236}">
                <a16:creationId xmlns:a16="http://schemas.microsoft.com/office/drawing/2014/main" id="{14A762B5-D9FC-D327-1696-219BB7DC3D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534D64-7F12-05B7-71A3-33FFA4D7443C}"/>
              </a:ext>
            </a:extLst>
          </p:cNvPr>
          <p:cNvSpPr>
            <a:spLocks noGrp="1"/>
          </p:cNvSpPr>
          <p:nvPr>
            <p:ph type="sldNum" sz="quarter" idx="12"/>
          </p:nvPr>
        </p:nvSpPr>
        <p:spPr/>
        <p:txBody>
          <a:bodyPr/>
          <a:lstStyle/>
          <a:p>
            <a:fld id="{84B2C21A-06BA-41E0-B088-330CA74A0423}" type="slidenum">
              <a:rPr lang="en-US" smtClean="0"/>
              <a:t>‹#›</a:t>
            </a:fld>
            <a:endParaRPr lang="en-US"/>
          </a:p>
        </p:txBody>
      </p:sp>
    </p:spTree>
    <p:extLst>
      <p:ext uri="{BB962C8B-B14F-4D97-AF65-F5344CB8AC3E}">
        <p14:creationId xmlns:p14="http://schemas.microsoft.com/office/powerpoint/2010/main" val="41104062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26"/>
          <p:cNvPicPr preferRelativeResize="0"/>
          <p:nvPr/>
        </p:nvPicPr>
        <p:blipFill rotWithShape="1">
          <a:blip r:embed="rId6">
            <a:alphaModFix/>
          </a:blip>
          <a:srcRect/>
          <a:stretch/>
        </p:blipFill>
        <p:spPr>
          <a:xfrm>
            <a:off x="10513317" y="5333444"/>
            <a:ext cx="833621" cy="481150"/>
          </a:xfrm>
          <a:prstGeom prst="rect">
            <a:avLst/>
          </a:prstGeom>
          <a:noFill/>
          <a:ln>
            <a:noFill/>
          </a:ln>
        </p:spPr>
      </p:pic>
      <p:pic>
        <p:nvPicPr>
          <p:cNvPr id="7" name="Google Shape;7;p26"/>
          <p:cNvPicPr preferRelativeResize="0"/>
          <p:nvPr/>
        </p:nvPicPr>
        <p:blipFill rotWithShape="1">
          <a:blip r:embed="rId7">
            <a:alphaModFix/>
          </a:blip>
          <a:srcRect/>
          <a:stretch/>
        </p:blipFill>
        <p:spPr>
          <a:xfrm>
            <a:off x="811882" y="5027240"/>
            <a:ext cx="1201947" cy="1101634"/>
          </a:xfrm>
          <a:prstGeom prst="rect">
            <a:avLst/>
          </a:prstGeom>
          <a:noFill/>
          <a:ln>
            <a:noFill/>
          </a:ln>
        </p:spPr>
      </p:pic>
      <p:sp>
        <p:nvSpPr>
          <p:cNvPr id="8" name="Google Shape;8;p26"/>
          <p:cNvSpPr txBox="1">
            <a:spLocks noGrp="1"/>
          </p:cNvSpPr>
          <p:nvPr>
            <p:ph type="title"/>
          </p:nvPr>
        </p:nvSpPr>
        <p:spPr>
          <a:xfrm>
            <a:off x="916939" y="329564"/>
            <a:ext cx="8872855" cy="128397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rlito"/>
                <a:ea typeface="Carlito"/>
                <a:cs typeface="Carlito"/>
                <a:sym typeface="Carli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26"/>
          <p:cNvSpPr txBox="1">
            <a:spLocks noGrp="1"/>
          </p:cNvSpPr>
          <p:nvPr>
            <p:ph type="body" idx="1"/>
          </p:nvPr>
        </p:nvSpPr>
        <p:spPr>
          <a:xfrm>
            <a:off x="952245" y="1977644"/>
            <a:ext cx="10287508" cy="333756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3200" b="0" i="1"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0" name="Google Shape;10;p2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2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DF48E5-B896-E157-FA67-B7C97C4B56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BFBAE7-95AE-5032-0659-6CCC14ADC7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6A563-2D2F-A229-F0D1-983C30DCD8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A077C4-EF97-48D1-AEE5-1E3B396A20E7}" type="datetimeFigureOut">
              <a:rPr lang="en-US" smtClean="0"/>
              <a:t>21-Jul-25</a:t>
            </a:fld>
            <a:endParaRPr lang="en-US"/>
          </a:p>
        </p:txBody>
      </p:sp>
      <p:sp>
        <p:nvSpPr>
          <p:cNvPr id="5" name="Footer Placeholder 4">
            <a:extLst>
              <a:ext uri="{FF2B5EF4-FFF2-40B4-BE49-F238E27FC236}">
                <a16:creationId xmlns:a16="http://schemas.microsoft.com/office/drawing/2014/main" id="{22E44767-D19B-6E14-E85F-46BBA6BBF7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42AF739-B0DB-82B6-F4BD-78573576DC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B2C21A-06BA-41E0-B088-330CA74A0423}" type="slidenum">
              <a:rPr lang="en-US" smtClean="0"/>
              <a:t>‹#›</a:t>
            </a:fld>
            <a:endParaRPr lang="en-US"/>
          </a:p>
        </p:txBody>
      </p:sp>
    </p:spTree>
    <p:extLst>
      <p:ext uri="{BB962C8B-B14F-4D97-AF65-F5344CB8AC3E}">
        <p14:creationId xmlns:p14="http://schemas.microsoft.com/office/powerpoint/2010/main" val="1114805275"/>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ww.roc.gov.bd/acts/partnershipact1932.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en.banglapedia.org/index.php?title=Partnership_Busines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notesSlide" Target="../notesSlides/notesSlide11.xml"/><Relationship Id="rId16" Type="http://schemas.openxmlformats.org/officeDocument/2006/relationships/image" Target="../media/image49.png"/><Relationship Id="rId20" Type="http://schemas.openxmlformats.org/officeDocument/2006/relationships/image" Target="../media/image53.png"/><Relationship Id="rId29"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extBox 1">
            <a:extLst>
              <a:ext uri="{FF2B5EF4-FFF2-40B4-BE49-F238E27FC236}">
                <a16:creationId xmlns:a16="http://schemas.microsoft.com/office/drawing/2014/main" id="{8A92ABE1-7583-C660-8D99-4B47F3B95375}"/>
              </a:ext>
            </a:extLst>
          </p:cNvPr>
          <p:cNvSpPr txBox="1"/>
          <p:nvPr/>
        </p:nvSpPr>
        <p:spPr>
          <a:xfrm>
            <a:off x="497973" y="393380"/>
            <a:ext cx="7655427" cy="7398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latin typeface="+mj-lt"/>
                <a:ea typeface="+mj-ea"/>
                <a:cs typeface="+mj-cs"/>
              </a:rPr>
              <a:t>This slide is provided by </a:t>
            </a:r>
          </a:p>
        </p:txBody>
      </p:sp>
      <p:pic>
        <p:nvPicPr>
          <p:cNvPr id="10" name="Picture 9" descr="A logo with text on it&#10;&#10;AI-generated content may be incorrect.">
            <a:extLst>
              <a:ext uri="{FF2B5EF4-FFF2-40B4-BE49-F238E27FC236}">
                <a16:creationId xmlns:a16="http://schemas.microsoft.com/office/drawing/2014/main" id="{60621089-7451-67E8-34E5-2479DA636F12}"/>
              </a:ext>
            </a:extLst>
          </p:cNvPr>
          <p:cNvPicPr>
            <a:picLocks noChangeAspect="1"/>
          </p:cNvPicPr>
          <p:nvPr/>
        </p:nvPicPr>
        <p:blipFill>
          <a:blip r:embed="rId2"/>
          <a:srcRect t="16482" r="-2" b="16480"/>
          <a:stretch>
            <a:fillRect/>
          </a:stretch>
        </p:blipFill>
        <p:spPr>
          <a:xfrm>
            <a:off x="1524000" y="2517317"/>
            <a:ext cx="4483510" cy="3005595"/>
          </a:xfrm>
          <a:prstGeom prst="rect">
            <a:avLst/>
          </a:prstGeom>
        </p:spPr>
      </p:pic>
      <p:pic>
        <p:nvPicPr>
          <p:cNvPr id="12" name="Picture 11" descr="A logo for a university&#10;&#10;AI-generated content may be incorrect.">
            <a:extLst>
              <a:ext uri="{FF2B5EF4-FFF2-40B4-BE49-F238E27FC236}">
                <a16:creationId xmlns:a16="http://schemas.microsoft.com/office/drawing/2014/main" id="{D821FCB1-8022-D183-64F8-E689661D1386}"/>
              </a:ext>
            </a:extLst>
          </p:cNvPr>
          <p:cNvPicPr>
            <a:picLocks noChangeAspect="1"/>
          </p:cNvPicPr>
          <p:nvPr/>
        </p:nvPicPr>
        <p:blipFill>
          <a:blip r:embed="rId3"/>
          <a:stretch>
            <a:fillRect/>
          </a:stretch>
        </p:blipFill>
        <p:spPr>
          <a:xfrm>
            <a:off x="6693208" y="2337520"/>
            <a:ext cx="3505405" cy="3365190"/>
          </a:xfrm>
          <a:prstGeom prst="rect">
            <a:avLst/>
          </a:prstGeom>
        </p:spPr>
      </p:pic>
      <p:sp>
        <p:nvSpPr>
          <p:cNvPr id="44" name="Freeform: Shape 43">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0162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25F81C2-1142-2A02-2D28-E60D86EEAED3}"/>
              </a:ext>
            </a:extLst>
          </p:cNvPr>
          <p:cNvSpPr txBox="1"/>
          <p:nvPr/>
        </p:nvSpPr>
        <p:spPr>
          <a:xfrm>
            <a:off x="1311268" y="418421"/>
            <a:ext cx="5754696" cy="183734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chemeClr val="tx2"/>
                </a:solidFill>
                <a:latin typeface="+mj-lt"/>
                <a:ea typeface="+mj-ea"/>
                <a:cs typeface="+mj-cs"/>
              </a:rPr>
              <a:t>KEY TERMS</a:t>
            </a:r>
          </a:p>
        </p:txBody>
      </p:sp>
      <p:sp>
        <p:nvSpPr>
          <p:cNvPr id="5" name="TextBox 4">
            <a:extLst>
              <a:ext uri="{FF2B5EF4-FFF2-40B4-BE49-F238E27FC236}">
                <a16:creationId xmlns:a16="http://schemas.microsoft.com/office/drawing/2014/main" id="{728EF630-997E-416D-AEA8-153CF865D5A4}"/>
              </a:ext>
            </a:extLst>
          </p:cNvPr>
          <p:cNvSpPr txBox="1"/>
          <p:nvPr/>
        </p:nvSpPr>
        <p:spPr>
          <a:xfrm>
            <a:off x="3050412" y="2674189"/>
            <a:ext cx="5709721" cy="3519577"/>
          </a:xfrm>
          <a:prstGeom prst="rect">
            <a:avLst/>
          </a:prstGeom>
        </p:spPr>
        <p:txBody>
          <a:bodyPr vert="horz" lIns="91440" tIns="45720" rIns="91440" bIns="45720" rtlCol="0" anchor="t">
            <a:normAutofit/>
          </a:bodyPr>
          <a:lstStyle/>
          <a:p>
            <a:pPr>
              <a:lnSpc>
                <a:spcPct val="90000"/>
              </a:lnSpc>
              <a:spcAft>
                <a:spcPts val="600"/>
              </a:spcAft>
            </a:pPr>
            <a:r>
              <a:rPr lang="en-US" sz="1900" b="1" kern="1200" dirty="0">
                <a:solidFill>
                  <a:schemeClr val="tx2"/>
                </a:solidFill>
                <a:latin typeface="+mn-lt"/>
                <a:ea typeface="+mn-ea"/>
                <a:cs typeface="+mn-cs"/>
              </a:rPr>
              <a:t>Venture Capital</a:t>
            </a:r>
            <a:r>
              <a:rPr lang="en-US" sz="1900" kern="1200" dirty="0">
                <a:solidFill>
                  <a:schemeClr val="tx2"/>
                </a:solidFill>
                <a:latin typeface="+mn-lt"/>
                <a:ea typeface="+mn-ea"/>
                <a:cs typeface="+mn-cs"/>
              </a:rPr>
              <a:t>:</a:t>
            </a:r>
          </a:p>
          <a:p>
            <a:pPr>
              <a:lnSpc>
                <a:spcPct val="90000"/>
              </a:lnSpc>
              <a:spcAft>
                <a:spcPts val="600"/>
              </a:spcAft>
            </a:pPr>
            <a:r>
              <a:rPr lang="en-US" sz="1900" kern="1200" dirty="0">
                <a:solidFill>
                  <a:schemeClr val="tx2"/>
                </a:solidFill>
                <a:latin typeface="+mn-lt"/>
                <a:ea typeface="+mn-ea"/>
                <a:cs typeface="+mn-cs"/>
              </a:rPr>
              <a:t> Money provided by large investors to finance new products and new businesses that have a good chance to be very profitable</a:t>
            </a:r>
          </a:p>
          <a:p>
            <a:pPr indent="-228600">
              <a:lnSpc>
                <a:spcPct val="90000"/>
              </a:lnSpc>
              <a:spcAft>
                <a:spcPts val="600"/>
              </a:spcAft>
              <a:buFont typeface="Arial" panose="020B0604020202020204" pitchFamily="34" charset="0"/>
              <a:buChar char="•"/>
            </a:pPr>
            <a:endParaRPr lang="en-US" sz="1900" kern="1200" dirty="0">
              <a:solidFill>
                <a:schemeClr val="tx2"/>
              </a:solidFill>
              <a:latin typeface="+mn-lt"/>
              <a:ea typeface="+mn-ea"/>
              <a:cs typeface="+mn-cs"/>
            </a:endParaRPr>
          </a:p>
          <a:p>
            <a:pPr marL="400050" indent="-342900">
              <a:lnSpc>
                <a:spcPct val="90000"/>
              </a:lnSpc>
              <a:spcAft>
                <a:spcPts val="600"/>
              </a:spcAft>
              <a:buFont typeface="Wingdings" panose="05000000000000000000" pitchFamily="2" charset="2"/>
              <a:buChar char="Ø"/>
            </a:pPr>
            <a:r>
              <a:rPr lang="en-US" sz="1900" kern="1200" dirty="0">
                <a:solidFill>
                  <a:schemeClr val="tx2"/>
                </a:solidFill>
                <a:latin typeface="+mn-lt"/>
                <a:ea typeface="+mn-ea"/>
                <a:cs typeface="+mn-cs"/>
              </a:rPr>
              <a:t>Innovation- a brand new creation or invention</a:t>
            </a:r>
          </a:p>
          <a:p>
            <a:pPr marL="400050" indent="-342900">
              <a:lnSpc>
                <a:spcPct val="90000"/>
              </a:lnSpc>
              <a:spcAft>
                <a:spcPts val="600"/>
              </a:spcAft>
              <a:buFont typeface="Wingdings" panose="05000000000000000000" pitchFamily="2" charset="2"/>
              <a:buChar char="Ø"/>
            </a:pPr>
            <a:endParaRPr lang="en-US" sz="1900" kern="1200" dirty="0">
              <a:solidFill>
                <a:schemeClr val="tx2"/>
              </a:solidFill>
              <a:latin typeface="+mn-lt"/>
              <a:ea typeface="+mn-ea"/>
              <a:cs typeface="+mn-cs"/>
            </a:endParaRPr>
          </a:p>
          <a:p>
            <a:pPr marL="400050" indent="-342900">
              <a:lnSpc>
                <a:spcPct val="90000"/>
              </a:lnSpc>
              <a:spcAft>
                <a:spcPts val="600"/>
              </a:spcAft>
              <a:buFont typeface="Wingdings" panose="05000000000000000000" pitchFamily="2" charset="2"/>
              <a:buChar char="Ø"/>
            </a:pPr>
            <a:r>
              <a:rPr lang="en-US" sz="1900" kern="1200" dirty="0">
                <a:solidFill>
                  <a:schemeClr val="tx2"/>
                </a:solidFill>
                <a:latin typeface="+mn-lt"/>
                <a:ea typeface="+mn-ea"/>
                <a:cs typeface="+mn-cs"/>
              </a:rPr>
              <a:t>Improvements- a significant design change </a:t>
            </a:r>
            <a:r>
              <a:rPr lang="en-US" sz="1900" kern="1200" dirty="0" err="1">
                <a:solidFill>
                  <a:schemeClr val="tx2"/>
                </a:solidFill>
                <a:latin typeface="+mn-lt"/>
                <a:ea typeface="+mn-ea"/>
                <a:cs typeface="+mn-cs"/>
              </a:rPr>
              <a:t>oraddition</a:t>
            </a:r>
            <a:r>
              <a:rPr lang="en-US" sz="1900" kern="1200" dirty="0">
                <a:solidFill>
                  <a:schemeClr val="tx2"/>
                </a:solidFill>
                <a:latin typeface="+mn-lt"/>
                <a:ea typeface="+mn-ea"/>
                <a:cs typeface="+mn-cs"/>
              </a:rPr>
              <a:t> on an existing product</a:t>
            </a:r>
          </a:p>
        </p:txBody>
      </p:sp>
      <p:grpSp>
        <p:nvGrpSpPr>
          <p:cNvPr id="20" name="Group 19">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5467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handing over keys">
            <a:extLst>
              <a:ext uri="{FF2B5EF4-FFF2-40B4-BE49-F238E27FC236}">
                <a16:creationId xmlns:a16="http://schemas.microsoft.com/office/drawing/2014/main" id="{37CCF4F2-CADB-3106-239C-BF0F03FB41F9}"/>
              </a:ext>
            </a:extLst>
          </p:cNvPr>
          <p:cNvPicPr>
            <a:picLocks noChangeAspect="1"/>
          </p:cNvPicPr>
          <p:nvPr/>
        </p:nvPicPr>
        <p:blipFill>
          <a:blip r:embed="rId2"/>
          <a:srcRect l="17510" r="29831" b="-2"/>
          <a:stretch>
            <a:fillRect/>
          </a:stretch>
        </p:blipFill>
        <p:spPr>
          <a:xfrm>
            <a:off x="-1" y="-2"/>
            <a:ext cx="5410198"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716A5F7-F07F-1D76-949B-01E62FAFA316}"/>
              </a:ext>
            </a:extLst>
          </p:cNvPr>
          <p:cNvSpPr txBox="1"/>
          <p:nvPr/>
        </p:nvSpPr>
        <p:spPr>
          <a:xfrm>
            <a:off x="6115317" y="405685"/>
            <a:ext cx="5464968" cy="155930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Entrepreneurship VS Working for others</a:t>
            </a:r>
          </a:p>
        </p:txBody>
      </p:sp>
      <p:sp>
        <p:nvSpPr>
          <p:cNvPr id="5" name="TextBox 4">
            <a:extLst>
              <a:ext uri="{FF2B5EF4-FFF2-40B4-BE49-F238E27FC236}">
                <a16:creationId xmlns:a16="http://schemas.microsoft.com/office/drawing/2014/main" id="{3921EF3B-AF1B-720E-79CD-6EB33F2D9EF8}"/>
              </a:ext>
            </a:extLst>
          </p:cNvPr>
          <p:cNvSpPr txBox="1"/>
          <p:nvPr/>
        </p:nvSpPr>
        <p:spPr>
          <a:xfrm>
            <a:off x="6115317" y="2476023"/>
            <a:ext cx="5297430" cy="3898897"/>
          </a:xfrm>
          <a:prstGeom prst="rect">
            <a:avLst/>
          </a:prstGeom>
        </p:spPr>
        <p:txBody>
          <a:bodyPr vert="horz" lIns="91440" tIns="45720" rIns="91440" bIns="45720" rtlCol="0" anchor="ctr">
            <a:normAutofit/>
          </a:bodyPr>
          <a:lstStyle/>
          <a:p>
            <a:pPr>
              <a:lnSpc>
                <a:spcPct val="90000"/>
              </a:lnSpc>
              <a:spcAft>
                <a:spcPts val="600"/>
              </a:spcAft>
            </a:pPr>
            <a:r>
              <a:rPr lang="en-US" b="1" kern="1200" dirty="0">
                <a:solidFill>
                  <a:schemeClr val="tx1"/>
                </a:solidFill>
                <a:latin typeface="+mn-lt"/>
                <a:ea typeface="+mn-ea"/>
                <a:cs typeface="+mn-cs"/>
              </a:rPr>
              <a:t>Entrepreneurship</a:t>
            </a: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Own the business</a:t>
            </a:r>
          </a:p>
          <a:p>
            <a:pPr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Freedom to succeed as well as freedom to fail</a:t>
            </a:r>
          </a:p>
          <a:p>
            <a:pPr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Do not receive any benefits such as paid vacation time, day       </a:t>
            </a:r>
          </a:p>
          <a:p>
            <a:pPr>
              <a:lnSpc>
                <a:spcPct val="90000"/>
              </a:lnSpc>
              <a:spcAft>
                <a:spcPts val="600"/>
              </a:spcAft>
            </a:pPr>
            <a:r>
              <a:rPr lang="en-US" kern="1200" dirty="0">
                <a:solidFill>
                  <a:schemeClr val="tx1"/>
                </a:solidFill>
                <a:latin typeface="+mn-lt"/>
                <a:ea typeface="+mn-ea"/>
                <a:cs typeface="+mn-cs"/>
              </a:rPr>
              <a:t>      care, a company car or health insurance.</a:t>
            </a: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a:lnSpc>
                <a:spcPct val="90000"/>
              </a:lnSpc>
              <a:spcAft>
                <a:spcPts val="600"/>
              </a:spcAft>
            </a:pPr>
            <a:r>
              <a:rPr lang="en-US" b="1" kern="1200" dirty="0">
                <a:solidFill>
                  <a:schemeClr val="tx1"/>
                </a:solidFill>
                <a:latin typeface="+mn-lt"/>
                <a:ea typeface="+mn-ea"/>
                <a:cs typeface="+mn-cs"/>
              </a:rPr>
              <a:t>Working for others</a:t>
            </a: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Somebody else assumes entrepreneurial risk</a:t>
            </a:r>
          </a:p>
          <a:p>
            <a:pPr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Provides with benefits such as paid vacation and health                                  </a:t>
            </a:r>
          </a:p>
          <a:p>
            <a:pPr>
              <a:lnSpc>
                <a:spcPct val="90000"/>
              </a:lnSpc>
              <a:spcAft>
                <a:spcPts val="600"/>
              </a:spcAft>
            </a:pPr>
            <a:r>
              <a:rPr lang="en-US" kern="1200" dirty="0">
                <a:solidFill>
                  <a:schemeClr val="tx1"/>
                </a:solidFill>
                <a:latin typeface="+mn-lt"/>
                <a:ea typeface="+mn-ea"/>
                <a:cs typeface="+mn-cs"/>
              </a:rPr>
              <a:t>      insurance. </a:t>
            </a:r>
          </a:p>
        </p:txBody>
      </p:sp>
    </p:spTree>
    <p:extLst>
      <p:ext uri="{BB962C8B-B14F-4D97-AF65-F5344CB8AC3E}">
        <p14:creationId xmlns:p14="http://schemas.microsoft.com/office/powerpoint/2010/main" val="4137914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Isosceles Triangle 3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C7D58D5-9823-46C2-BFDD-1AE102F217E0}"/>
              </a:ext>
            </a:extLst>
          </p:cNvPr>
          <p:cNvSpPr txBox="1"/>
          <p:nvPr/>
        </p:nvSpPr>
        <p:spPr>
          <a:xfrm>
            <a:off x="1011447" y="868343"/>
            <a:ext cx="6094562" cy="1323439"/>
          </a:xfrm>
          <a:prstGeom prst="rect">
            <a:avLst/>
          </a:prstGeom>
          <a:noFill/>
        </p:spPr>
        <p:txBody>
          <a:bodyPr wrap="square">
            <a:spAutoFit/>
          </a:bodyPr>
          <a:lstStyle/>
          <a:p>
            <a:pPr>
              <a:spcAft>
                <a:spcPts val="600"/>
              </a:spcAft>
            </a:pPr>
            <a:r>
              <a:rPr lang="en-US" sz="4000" dirty="0">
                <a:solidFill>
                  <a:schemeClr val="tx2">
                    <a:lumMod val="50000"/>
                    <a:lumOff val="50000"/>
                  </a:schemeClr>
                </a:solidFill>
              </a:rPr>
              <a:t>3 Reasons most small businesses fail</a:t>
            </a:r>
          </a:p>
        </p:txBody>
      </p:sp>
      <p:graphicFrame>
        <p:nvGraphicFramePr>
          <p:cNvPr id="7" name="TextBox 4">
            <a:extLst>
              <a:ext uri="{FF2B5EF4-FFF2-40B4-BE49-F238E27FC236}">
                <a16:creationId xmlns:a16="http://schemas.microsoft.com/office/drawing/2014/main" id="{D945AA88-99D4-BD6C-7911-8625B679D055}"/>
              </a:ext>
            </a:extLst>
          </p:cNvPr>
          <p:cNvGraphicFramePr/>
          <p:nvPr>
            <p:extLst>
              <p:ext uri="{D42A27DB-BD31-4B8C-83A1-F6EECF244321}">
                <p14:modId xmlns:p14="http://schemas.microsoft.com/office/powerpoint/2010/main" val="272275983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1877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6898B9-0AC7-8C0A-8115-4B8154581227}"/>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Checkpoint ✔</a:t>
            </a:r>
          </a:p>
        </p:txBody>
      </p:sp>
      <p:sp>
        <p:nvSpPr>
          <p:cNvPr id="5" name="TextBox 4">
            <a:extLst>
              <a:ext uri="{FF2B5EF4-FFF2-40B4-BE49-F238E27FC236}">
                <a16:creationId xmlns:a16="http://schemas.microsoft.com/office/drawing/2014/main" id="{0A6F1855-76D5-A85B-D950-7095EDAD3246}"/>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a:lnSpc>
                <a:spcPct val="90000"/>
              </a:lnSpc>
              <a:spcAft>
                <a:spcPts val="600"/>
              </a:spcAft>
            </a:pPr>
            <a:r>
              <a:rPr lang="en-US" sz="2000" kern="1200" dirty="0">
                <a:solidFill>
                  <a:schemeClr val="tx1"/>
                </a:solidFill>
                <a:latin typeface="+mn-lt"/>
                <a:ea typeface="+mn-ea"/>
                <a:cs typeface="+mn-cs"/>
              </a:rPr>
              <a:t>What are the sources of financing that entrepreneurs use for their new businesses?</a:t>
            </a:r>
          </a:p>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endParaRPr>
          </a:p>
          <a:p>
            <a:pPr marL="571500" indent="-457200">
              <a:lnSpc>
                <a:spcPct val="90000"/>
              </a:lnSpc>
              <a:spcAft>
                <a:spcPts val="600"/>
              </a:spcAft>
              <a:buFont typeface="+mj-lt"/>
              <a:buAutoNum type="alphaLcParenR"/>
            </a:pPr>
            <a:r>
              <a:rPr lang="en-US" sz="2000" kern="1200" dirty="0">
                <a:solidFill>
                  <a:schemeClr val="tx1"/>
                </a:solidFill>
                <a:latin typeface="+mn-lt"/>
                <a:ea typeface="+mn-ea"/>
                <a:cs typeface="+mn-cs"/>
              </a:rPr>
              <a:t>Personal savings</a:t>
            </a:r>
          </a:p>
          <a:p>
            <a:pPr marL="571500" indent="-457200">
              <a:lnSpc>
                <a:spcPct val="90000"/>
              </a:lnSpc>
              <a:spcAft>
                <a:spcPts val="600"/>
              </a:spcAft>
              <a:buFont typeface="+mj-lt"/>
              <a:buAutoNum type="alphaLcParenR"/>
            </a:pPr>
            <a:r>
              <a:rPr lang="en-US" sz="2000" kern="1200" dirty="0">
                <a:solidFill>
                  <a:schemeClr val="tx1"/>
                </a:solidFill>
                <a:latin typeface="+mn-lt"/>
                <a:ea typeface="+mn-ea"/>
                <a:cs typeface="+mn-cs"/>
              </a:rPr>
              <a:t>Friends and family</a:t>
            </a:r>
          </a:p>
          <a:p>
            <a:pPr marL="571500" indent="-457200">
              <a:lnSpc>
                <a:spcPct val="90000"/>
              </a:lnSpc>
              <a:spcAft>
                <a:spcPts val="600"/>
              </a:spcAft>
              <a:buFont typeface="+mj-lt"/>
              <a:buAutoNum type="alphaLcParenR"/>
            </a:pPr>
            <a:r>
              <a:rPr lang="en-US" sz="2000" kern="1200" dirty="0">
                <a:solidFill>
                  <a:schemeClr val="tx1"/>
                </a:solidFill>
                <a:latin typeface="+mn-lt"/>
                <a:ea typeface="+mn-ea"/>
                <a:cs typeface="+mn-cs"/>
              </a:rPr>
              <a:t>Venture capital</a:t>
            </a:r>
          </a:p>
          <a:p>
            <a:pPr marL="571500" indent="-457200">
              <a:lnSpc>
                <a:spcPct val="90000"/>
              </a:lnSpc>
              <a:spcAft>
                <a:spcPts val="600"/>
              </a:spcAft>
              <a:buFont typeface="+mj-lt"/>
              <a:buAutoNum type="alphaLcParenR"/>
            </a:pPr>
            <a:r>
              <a:rPr lang="en-US" sz="2000" kern="1200" dirty="0">
                <a:solidFill>
                  <a:schemeClr val="tx1"/>
                </a:solidFill>
                <a:latin typeface="+mn-lt"/>
                <a:ea typeface="+mn-ea"/>
                <a:cs typeface="+mn-cs"/>
              </a:rPr>
              <a:t>Bank loans</a:t>
            </a:r>
          </a:p>
        </p:txBody>
      </p:sp>
    </p:spTree>
    <p:extLst>
      <p:ext uri="{BB962C8B-B14F-4D97-AF65-F5344CB8AC3E}">
        <p14:creationId xmlns:p14="http://schemas.microsoft.com/office/powerpoint/2010/main" val="4074236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esk with productivity items">
            <a:extLst>
              <a:ext uri="{FF2B5EF4-FFF2-40B4-BE49-F238E27FC236}">
                <a16:creationId xmlns:a16="http://schemas.microsoft.com/office/drawing/2014/main" id="{BA663038-E152-28B2-A9C9-87A9467CE9EE}"/>
              </a:ext>
            </a:extLst>
          </p:cNvPr>
          <p:cNvPicPr>
            <a:picLocks noChangeAspect="1"/>
          </p:cNvPicPr>
          <p:nvPr/>
        </p:nvPicPr>
        <p:blipFill>
          <a:blip r:embed="rId2"/>
          <a:srcRect l="5884" r="-1" b="-1"/>
          <a:stretch>
            <a:fillRect/>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DBAFE49-82CD-7CFA-8142-F98CE89CBCB7}"/>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00B0F0"/>
                </a:solidFill>
                <a:latin typeface="+mj-lt"/>
                <a:ea typeface="+mj-ea"/>
                <a:cs typeface="+mj-cs"/>
              </a:rPr>
              <a:t>BUSINESS PLAN</a:t>
            </a:r>
          </a:p>
        </p:txBody>
      </p:sp>
      <p:sp>
        <p:nvSpPr>
          <p:cNvPr id="5" name="TextBox 4">
            <a:extLst>
              <a:ext uri="{FF2B5EF4-FFF2-40B4-BE49-F238E27FC236}">
                <a16:creationId xmlns:a16="http://schemas.microsoft.com/office/drawing/2014/main" id="{463C79A6-8008-07E0-F57D-AF2F14B7FA78}"/>
              </a:ext>
            </a:extLst>
          </p:cNvPr>
          <p:cNvSpPr txBox="1"/>
          <p:nvPr/>
        </p:nvSpPr>
        <p:spPr>
          <a:xfrm>
            <a:off x="7531610" y="2265243"/>
            <a:ext cx="4201586" cy="4655441"/>
          </a:xfrm>
          <a:prstGeom prst="rect">
            <a:avLst/>
          </a:prstGeom>
        </p:spPr>
        <p:txBody>
          <a:bodyPr vert="horz" lIns="91440" tIns="45720" rIns="91440" bIns="45720" rtlCol="0">
            <a:normAutofit/>
          </a:bodyPr>
          <a:lstStyle/>
          <a:p>
            <a:pPr>
              <a:lnSpc>
                <a:spcPct val="90000"/>
              </a:lnSpc>
              <a:spcAft>
                <a:spcPts val="600"/>
              </a:spcAft>
            </a:pPr>
            <a:r>
              <a:rPr lang="en-US" b="1" kern="1200" dirty="0">
                <a:solidFill>
                  <a:srgbClr val="FF0000"/>
                </a:solidFill>
                <a:latin typeface="+mn-lt"/>
                <a:ea typeface="+mn-ea"/>
                <a:cs typeface="+mn-cs"/>
              </a:rPr>
              <a:t>Business Plan</a:t>
            </a:r>
            <a:r>
              <a:rPr lang="en-US" kern="1200" dirty="0">
                <a:solidFill>
                  <a:schemeClr val="tx1"/>
                </a:solidFill>
                <a:latin typeface="+mn-lt"/>
                <a:ea typeface="+mn-ea"/>
                <a:cs typeface="+mn-cs"/>
              </a:rPr>
              <a:t>: a written description of the business idea and how it will be carried out.</a:t>
            </a: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a:lnSpc>
                <a:spcPct val="90000"/>
              </a:lnSpc>
              <a:spcAft>
                <a:spcPts val="600"/>
              </a:spcAft>
            </a:pPr>
            <a:r>
              <a:rPr lang="en-US" kern="1200" dirty="0">
                <a:solidFill>
                  <a:srgbClr val="FF0000"/>
                </a:solidFill>
                <a:latin typeface="+mn-lt"/>
                <a:ea typeface="+mn-ea"/>
                <a:cs typeface="+mn-cs"/>
              </a:rPr>
              <a:t>5 ELEMENTS</a:t>
            </a:r>
          </a:p>
          <a:p>
            <a:pPr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marL="457200" indent="-342900">
              <a:lnSpc>
                <a:spcPct val="90000"/>
              </a:lnSpc>
              <a:spcAft>
                <a:spcPts val="600"/>
              </a:spcAft>
              <a:buFont typeface="+mj-lt"/>
              <a:buAutoNum type="arabicParenR"/>
            </a:pPr>
            <a:r>
              <a:rPr lang="en-US" kern="1200" dirty="0">
                <a:solidFill>
                  <a:schemeClr val="tx1"/>
                </a:solidFill>
                <a:latin typeface="+mn-lt"/>
                <a:ea typeface="+mn-ea"/>
                <a:cs typeface="+mn-cs"/>
              </a:rPr>
              <a:t>Description of the business &amp; goals</a:t>
            </a:r>
          </a:p>
          <a:p>
            <a:pPr marL="457200" indent="-342900">
              <a:lnSpc>
                <a:spcPct val="90000"/>
              </a:lnSpc>
              <a:spcAft>
                <a:spcPts val="600"/>
              </a:spcAft>
              <a:buFont typeface="+mj-lt"/>
              <a:buAutoNum type="arabicParenR"/>
            </a:pPr>
            <a:r>
              <a:rPr lang="en-US" kern="1200" dirty="0">
                <a:solidFill>
                  <a:schemeClr val="tx1"/>
                </a:solidFill>
                <a:latin typeface="+mn-lt"/>
                <a:ea typeface="+mn-ea"/>
                <a:cs typeface="+mn-cs"/>
              </a:rPr>
              <a:t>Customer Analysis- knowing your customer</a:t>
            </a:r>
          </a:p>
          <a:p>
            <a:pPr marL="457200" indent="-342900">
              <a:lnSpc>
                <a:spcPct val="90000"/>
              </a:lnSpc>
              <a:spcAft>
                <a:spcPts val="600"/>
              </a:spcAft>
              <a:buFont typeface="+mj-lt"/>
              <a:buAutoNum type="arabicParenR"/>
            </a:pPr>
            <a:r>
              <a:rPr lang="en-US" kern="1200" dirty="0">
                <a:solidFill>
                  <a:schemeClr val="tx1"/>
                </a:solidFill>
                <a:latin typeface="+mn-lt"/>
                <a:ea typeface="+mn-ea"/>
                <a:cs typeface="+mn-cs"/>
              </a:rPr>
              <a:t>Operations Plan- organizing the business </a:t>
            </a:r>
          </a:p>
          <a:p>
            <a:pPr marL="457200" indent="-342900">
              <a:lnSpc>
                <a:spcPct val="90000"/>
              </a:lnSpc>
              <a:spcAft>
                <a:spcPts val="600"/>
              </a:spcAft>
              <a:buFont typeface="+mj-lt"/>
              <a:buAutoNum type="arabicParenR"/>
            </a:pPr>
            <a:r>
              <a:rPr lang="en-US" kern="1200" dirty="0">
                <a:solidFill>
                  <a:schemeClr val="tx1"/>
                </a:solidFill>
                <a:latin typeface="+mn-lt"/>
                <a:ea typeface="+mn-ea"/>
                <a:cs typeface="+mn-cs"/>
              </a:rPr>
              <a:t>Marketing Plan- marketing &amp; advertising </a:t>
            </a:r>
          </a:p>
          <a:p>
            <a:pPr marL="457200" indent="-342900">
              <a:lnSpc>
                <a:spcPct val="90000"/>
              </a:lnSpc>
              <a:spcAft>
                <a:spcPts val="600"/>
              </a:spcAft>
              <a:buFont typeface="+mj-lt"/>
              <a:buAutoNum type="arabicParenR"/>
            </a:pPr>
            <a:r>
              <a:rPr lang="en-US" kern="1200" dirty="0">
                <a:solidFill>
                  <a:schemeClr val="tx1"/>
                </a:solidFill>
                <a:latin typeface="+mn-lt"/>
                <a:ea typeface="+mn-ea"/>
                <a:cs typeface="+mn-cs"/>
              </a:rPr>
              <a:t>Financial Plan- Creating a Budget:</a:t>
            </a:r>
          </a:p>
          <a:p>
            <a:pPr marL="342900" indent="-228600">
              <a:lnSpc>
                <a:spcPct val="90000"/>
              </a:lnSpc>
              <a:spcAft>
                <a:spcPts val="600"/>
              </a:spcAft>
              <a:buFont typeface="Arial" panose="020B0604020202020204" pitchFamily="34" charset="0"/>
              <a:buChar char="•"/>
            </a:pPr>
            <a:endParaRPr lang="en-US" kern="1200" dirty="0">
              <a:solidFill>
                <a:schemeClr val="tx1"/>
              </a:solidFill>
              <a:latin typeface="+mn-lt"/>
              <a:ea typeface="+mn-ea"/>
              <a:cs typeface="+mn-cs"/>
            </a:endParaRPr>
          </a:p>
          <a:p>
            <a:pPr>
              <a:lnSpc>
                <a:spcPct val="90000"/>
              </a:lnSpc>
              <a:spcAft>
                <a:spcPts val="600"/>
              </a:spcAft>
            </a:pPr>
            <a:r>
              <a:rPr lang="en-US" kern="1200" dirty="0">
                <a:solidFill>
                  <a:schemeClr val="tx1"/>
                </a:solidFill>
                <a:latin typeface="+mn-lt"/>
                <a:ea typeface="+mn-ea"/>
                <a:cs typeface="+mn-cs"/>
              </a:rPr>
              <a:t>     Start up, short term &amp; long term</a:t>
            </a:r>
          </a:p>
        </p:txBody>
      </p:sp>
    </p:spTree>
    <p:extLst>
      <p:ext uri="{BB962C8B-B14F-4D97-AF65-F5344CB8AC3E}">
        <p14:creationId xmlns:p14="http://schemas.microsoft.com/office/powerpoint/2010/main" val="1784507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3EAFC3-9488-D572-904E-97B89DC4A33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87E440-53CC-9687-4CF3-AE6C03F08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3BA43A-5D98-5E73-0081-A95374986C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1B9294-4398-2AA5-D141-9EFD49AF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AE9D83-7FE5-0526-E63B-3F0C286F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03EF79-6EEC-89B0-5185-B5E3B8125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97F1655-8593-F937-2E82-136553E9BFE5}"/>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Checkpoint ✔</a:t>
            </a:r>
          </a:p>
        </p:txBody>
      </p:sp>
      <p:sp>
        <p:nvSpPr>
          <p:cNvPr id="5" name="TextBox 4">
            <a:extLst>
              <a:ext uri="{FF2B5EF4-FFF2-40B4-BE49-F238E27FC236}">
                <a16:creationId xmlns:a16="http://schemas.microsoft.com/office/drawing/2014/main" id="{06E00857-A5FC-FDF2-AC9E-7476E90722F6}"/>
              </a:ext>
            </a:extLst>
          </p:cNvPr>
          <p:cNvSpPr txBox="1"/>
          <p:nvPr/>
        </p:nvSpPr>
        <p:spPr>
          <a:xfrm>
            <a:off x="1164950" y="2135414"/>
            <a:ext cx="9724031" cy="3683358"/>
          </a:xfrm>
          <a:prstGeom prst="rect">
            <a:avLst/>
          </a:prstGeom>
        </p:spPr>
        <p:txBody>
          <a:bodyPr vert="horz" lIns="91440" tIns="45720" rIns="91440" bIns="45720" rtlCol="0" anchor="ctr">
            <a:normAutofit/>
          </a:bodyPr>
          <a:lstStyle/>
          <a:p>
            <a:pPr marL="12700" lvl="0">
              <a:buSzPts val="2800"/>
            </a:pPr>
            <a:r>
              <a:rPr lang="en-US" sz="2000" dirty="0">
                <a:latin typeface="Carlito"/>
                <a:ea typeface="Carlito"/>
                <a:cs typeface="Carlito"/>
                <a:sym typeface="Carlito"/>
              </a:rPr>
              <a:t>What are the “strategic alternatives” in a business plan?</a:t>
            </a:r>
          </a:p>
          <a:p>
            <a:pPr marL="12700" lvl="0">
              <a:buSzPts val="2800"/>
            </a:pPr>
            <a:endParaRPr lang="en-US" sz="2000" dirty="0">
              <a:latin typeface="Carlito"/>
              <a:ea typeface="Carlito"/>
              <a:cs typeface="Carlito"/>
              <a:sym typeface="Carlito"/>
            </a:endParaRPr>
          </a:p>
          <a:p>
            <a:pPr marL="342900" indent="-342900">
              <a:buFont typeface="Arial" panose="020B0604020202020204" pitchFamily="34" charset="0"/>
              <a:buChar char="•"/>
            </a:pPr>
            <a:r>
              <a:rPr lang="en-US" sz="1800" dirty="0"/>
              <a:t>Strategic alternatives are alternative plans for production, staffing, financing, and so on.</a:t>
            </a:r>
          </a:p>
          <a:p>
            <a:pPr marL="342900" indent="-342900">
              <a:buFont typeface="Arial" panose="020B0604020202020204" pitchFamily="34" charset="0"/>
              <a:buChar char="•"/>
            </a:pPr>
            <a:r>
              <a:rPr lang="en-US" sz="1800" dirty="0"/>
              <a:t>Even the best business plan cannot predict every possible circumstance.</a:t>
            </a:r>
          </a:p>
          <a:p>
            <a:pPr marL="342900" indent="-342900">
              <a:buFont typeface="Arial" panose="020B0604020202020204" pitchFamily="34" charset="0"/>
              <a:buChar char="•"/>
            </a:pPr>
            <a:r>
              <a:rPr lang="en-US" sz="1800" dirty="0"/>
              <a:t>An alternate plan allows a business to be prepared for the unforeseeable.</a:t>
            </a:r>
          </a:p>
          <a:p>
            <a:pPr marL="12700" lvl="0">
              <a:buSzPts val="2800"/>
            </a:pPr>
            <a:endParaRPr lang="en-US" sz="2000" dirty="0">
              <a:latin typeface="Carlito"/>
              <a:ea typeface="Carlito"/>
              <a:cs typeface="Carlito"/>
              <a:sym typeface="Carlito"/>
            </a:endParaRPr>
          </a:p>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endParaRPr>
          </a:p>
        </p:txBody>
      </p:sp>
    </p:spTree>
    <p:extLst>
      <p:ext uri="{BB962C8B-B14F-4D97-AF65-F5344CB8AC3E}">
        <p14:creationId xmlns:p14="http://schemas.microsoft.com/office/powerpoint/2010/main" val="53510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90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87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14"/>
          <p:cNvPicPr preferRelativeResize="0"/>
          <p:nvPr/>
        </p:nvPicPr>
        <p:blipFill rotWithShape="1">
          <a:blip r:embed="rId3">
            <a:alphaModFix/>
          </a:blip>
          <a:srcRect/>
          <a:stretch/>
        </p:blipFill>
        <p:spPr>
          <a:xfrm>
            <a:off x="838200" y="2005583"/>
            <a:ext cx="10515600" cy="4351020"/>
          </a:xfrm>
          <a:prstGeom prst="rect">
            <a:avLst/>
          </a:prstGeom>
          <a:noFill/>
          <a:ln>
            <a:noFill/>
          </a:ln>
        </p:spPr>
      </p:pic>
      <p:sp>
        <p:nvSpPr>
          <p:cNvPr id="165" name="Google Shape;165;p14"/>
          <p:cNvSpPr txBox="1">
            <a:spLocks noGrp="1"/>
          </p:cNvSpPr>
          <p:nvPr>
            <p:ph type="title"/>
          </p:nvPr>
        </p:nvSpPr>
        <p:spPr>
          <a:xfrm>
            <a:off x="916939" y="329564"/>
            <a:ext cx="8872855" cy="1283970"/>
          </a:xfrm>
          <a:prstGeom prst="rect">
            <a:avLst/>
          </a:prstGeom>
          <a:noFill/>
          <a:ln>
            <a:noFill/>
          </a:ln>
        </p:spPr>
        <p:txBody>
          <a:bodyPr spcFirstLastPara="1" wrap="square" lIns="0" tIns="298000" rIns="0" bIns="0" anchor="t" anchorCtr="0">
            <a:spAutoFit/>
          </a:bodyPr>
          <a:lstStyle/>
          <a:p>
            <a:pPr marL="12700" lvl="0" indent="0" algn="l" rtl="0">
              <a:lnSpc>
                <a:spcPct val="100000"/>
              </a:lnSpc>
              <a:spcBef>
                <a:spcPts val="0"/>
              </a:spcBef>
              <a:spcAft>
                <a:spcPts val="0"/>
              </a:spcAft>
              <a:buSzPts val="1400"/>
              <a:buNone/>
            </a:pPr>
            <a:r>
              <a:rPr lang="en-US"/>
              <a:t>Checkpoint </a:t>
            </a:r>
            <a:r>
              <a:rPr lang="en-US">
                <a:latin typeface="Noto Sans Symbols"/>
                <a:ea typeface="Noto Sans Symbols"/>
                <a:cs typeface="Noto Sans Symbols"/>
                <a:sym typeface="Noto Sans Symbols"/>
              </a:rPr>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3" name="Google Shape;173;p15"/>
          <p:cNvSpPr txBox="1">
            <a:spLocks noGrp="1"/>
          </p:cNvSpPr>
          <p:nvPr>
            <p:ph type="title"/>
          </p:nvPr>
        </p:nvSpPr>
        <p:spPr>
          <a:xfrm>
            <a:off x="916939" y="308228"/>
            <a:ext cx="4855210" cy="1300480"/>
          </a:xfrm>
          <a:prstGeom prst="rect">
            <a:avLst/>
          </a:prstGeom>
          <a:noFill/>
          <a:ln>
            <a:noFill/>
          </a:ln>
        </p:spPr>
        <p:txBody>
          <a:bodyPr spcFirstLastPara="1" wrap="square" lIns="0" tIns="12700" rIns="0" bIns="0" anchor="t" anchorCtr="0">
            <a:spAutoFit/>
          </a:bodyPr>
          <a:lstStyle/>
          <a:p>
            <a:pPr marL="12700" lvl="0" indent="0" algn="l" rtl="0">
              <a:lnSpc>
                <a:spcPct val="113977"/>
              </a:lnSpc>
              <a:spcBef>
                <a:spcPts val="0"/>
              </a:spcBef>
              <a:spcAft>
                <a:spcPts val="0"/>
              </a:spcAft>
              <a:buSzPts val="1400"/>
              <a:buNone/>
            </a:pPr>
            <a:r>
              <a:rPr lang="en-US"/>
              <a:t>FINANCING</a:t>
            </a:r>
            <a:endParaRPr/>
          </a:p>
          <a:p>
            <a:pPr marL="12700" lvl="0" indent="0" algn="l" rtl="0">
              <a:lnSpc>
                <a:spcPct val="113977"/>
              </a:lnSpc>
              <a:spcBef>
                <a:spcPts val="0"/>
              </a:spcBef>
              <a:spcAft>
                <a:spcPts val="0"/>
              </a:spcAft>
              <a:buSzPts val="1400"/>
              <a:buNone/>
            </a:pPr>
            <a:r>
              <a:rPr lang="en-US"/>
              <a:t>THE SMALL BUSINESS</a:t>
            </a:r>
            <a:endParaRPr/>
          </a:p>
        </p:txBody>
      </p:sp>
      <p:sp>
        <p:nvSpPr>
          <p:cNvPr id="174" name="Google Shape;174;p15"/>
          <p:cNvSpPr txBox="1"/>
          <p:nvPr/>
        </p:nvSpPr>
        <p:spPr>
          <a:xfrm>
            <a:off x="1907794" y="1567942"/>
            <a:ext cx="8076565" cy="3934460"/>
          </a:xfrm>
          <a:prstGeom prst="rect">
            <a:avLst/>
          </a:prstGeom>
          <a:noFill/>
          <a:ln>
            <a:noFill/>
          </a:ln>
        </p:spPr>
        <p:txBody>
          <a:bodyPr spcFirstLastPara="1" wrap="square" lIns="0" tIns="12050" rIns="0" bIns="0" anchor="t" anchorCtr="0">
            <a:spAutoFit/>
          </a:bodyPr>
          <a:lstStyle/>
          <a:p>
            <a:pPr marL="240029" marR="0" lvl="0" indent="-227329"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Carlito"/>
                <a:ea typeface="Carlito"/>
                <a:cs typeface="Carlito"/>
                <a:sym typeface="Carlito"/>
              </a:rPr>
              <a:t>Types of financing</a:t>
            </a:r>
            <a:endParaRPr sz="2800" b="0" i="0" u="none" strike="noStrike" cap="none">
              <a:solidFill>
                <a:srgbClr val="000000"/>
              </a:solidFill>
              <a:latin typeface="Carlito"/>
              <a:ea typeface="Carlito"/>
              <a:cs typeface="Carlito"/>
              <a:sym typeface="Carlito"/>
            </a:endParaRPr>
          </a:p>
          <a:p>
            <a:pPr marL="698500" marR="416559" lvl="1" indent="-228600" algn="l" rtl="0">
              <a:lnSpc>
                <a:spcPct val="108000"/>
              </a:lnSpc>
              <a:spcBef>
                <a:spcPts val="545"/>
              </a:spcBef>
              <a:spcAft>
                <a:spcPts val="0"/>
              </a:spcAft>
              <a:buClr>
                <a:srgbClr val="FF0000"/>
              </a:buClr>
              <a:buSzPts val="3000"/>
              <a:buFont typeface="Arial"/>
              <a:buChar char="•"/>
            </a:pPr>
            <a:r>
              <a:rPr lang="en-US" sz="3000" b="1" i="0" u="none" strike="noStrike" cap="none">
                <a:solidFill>
                  <a:srgbClr val="FF0000"/>
                </a:solidFill>
                <a:latin typeface="Carlito"/>
                <a:ea typeface="Carlito"/>
                <a:cs typeface="Carlito"/>
                <a:sym typeface="Carlito"/>
              </a:rPr>
              <a:t>Start-up financing- </a:t>
            </a:r>
            <a:r>
              <a:rPr lang="en-US" sz="3000" b="1" i="0" u="none" strike="noStrike" cap="none">
                <a:solidFill>
                  <a:srgbClr val="000000"/>
                </a:solidFill>
                <a:latin typeface="Carlito"/>
                <a:ea typeface="Carlito"/>
                <a:cs typeface="Carlito"/>
                <a:sym typeface="Carlito"/>
              </a:rPr>
              <a:t>the money and details of getting the business started: inventory, supplies</a:t>
            </a:r>
            <a:endParaRPr sz="3000" b="0" i="0" u="none" strike="noStrike" cap="none">
              <a:solidFill>
                <a:srgbClr val="000000"/>
              </a:solidFill>
              <a:latin typeface="Carlito"/>
              <a:ea typeface="Carlito"/>
              <a:cs typeface="Carlito"/>
              <a:sym typeface="Carlito"/>
            </a:endParaRPr>
          </a:p>
          <a:p>
            <a:pPr marL="698500" marR="378460" lvl="1" indent="-228600" algn="l" rtl="0">
              <a:lnSpc>
                <a:spcPct val="108000"/>
              </a:lnSpc>
              <a:spcBef>
                <a:spcPts val="495"/>
              </a:spcBef>
              <a:spcAft>
                <a:spcPts val="0"/>
              </a:spcAft>
              <a:buClr>
                <a:srgbClr val="FF0000"/>
              </a:buClr>
              <a:buSzPts val="3000"/>
              <a:buFont typeface="Arial"/>
              <a:buChar char="•"/>
            </a:pPr>
            <a:r>
              <a:rPr lang="en-US" sz="3000" b="1" i="0" u="none" strike="noStrike" cap="none">
                <a:solidFill>
                  <a:srgbClr val="FF0000"/>
                </a:solidFill>
                <a:latin typeface="Carlito"/>
                <a:ea typeface="Carlito"/>
                <a:cs typeface="Carlito"/>
                <a:sym typeface="Carlito"/>
              </a:rPr>
              <a:t>Short-term financing- </a:t>
            </a:r>
            <a:r>
              <a:rPr lang="en-US" sz="3000" b="1" i="0" u="none" strike="noStrike" cap="none">
                <a:solidFill>
                  <a:srgbClr val="000000"/>
                </a:solidFill>
                <a:latin typeface="Carlito"/>
                <a:ea typeface="Carlito"/>
                <a:cs typeface="Carlito"/>
                <a:sym typeface="Carlito"/>
              </a:rPr>
              <a:t>the money needed for the first year of expenses</a:t>
            </a:r>
            <a:endParaRPr sz="3000" b="0" i="0" u="none" strike="noStrike" cap="none">
              <a:solidFill>
                <a:srgbClr val="000000"/>
              </a:solidFill>
              <a:latin typeface="Carlito"/>
              <a:ea typeface="Carlito"/>
              <a:cs typeface="Carlito"/>
              <a:sym typeface="Carlito"/>
            </a:endParaRPr>
          </a:p>
          <a:p>
            <a:pPr marL="698500" marR="5080" lvl="1" indent="-228600" algn="l" rtl="0">
              <a:lnSpc>
                <a:spcPct val="90000"/>
              </a:lnSpc>
              <a:spcBef>
                <a:spcPts val="455"/>
              </a:spcBef>
              <a:spcAft>
                <a:spcPts val="0"/>
              </a:spcAft>
              <a:buClr>
                <a:srgbClr val="FF0000"/>
              </a:buClr>
              <a:buSzPts val="3000"/>
              <a:buFont typeface="Arial"/>
              <a:buChar char="•"/>
            </a:pPr>
            <a:r>
              <a:rPr lang="en-US" sz="3000" b="1" i="0" u="none" strike="noStrike" cap="none">
                <a:solidFill>
                  <a:srgbClr val="FF0000"/>
                </a:solidFill>
                <a:latin typeface="Carlito"/>
                <a:ea typeface="Carlito"/>
                <a:cs typeface="Carlito"/>
                <a:sym typeface="Carlito"/>
              </a:rPr>
              <a:t>Long-term financing- </a:t>
            </a:r>
            <a:r>
              <a:rPr lang="en-US" sz="3000" b="1" i="0" u="none" strike="noStrike" cap="none">
                <a:solidFill>
                  <a:srgbClr val="000000"/>
                </a:solidFill>
                <a:latin typeface="Carlito"/>
                <a:ea typeface="Carlito"/>
                <a:cs typeface="Carlito"/>
                <a:sym typeface="Carlito"/>
              </a:rPr>
              <a:t>a 3-5 year plan of success for the business, identify long term financial needs.</a:t>
            </a:r>
            <a:endParaRPr sz="3000" b="0" i="0" u="none" strike="noStrike" cap="none">
              <a:solidFill>
                <a:srgbClr val="000000"/>
              </a:solidFill>
              <a:latin typeface="Carlito"/>
              <a:ea typeface="Carlito"/>
              <a:cs typeface="Carlito"/>
              <a:sym typeface="Carl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21"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5" name="Freeform: Shape 24">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1" name="TextBox 10">
            <a:extLst>
              <a:ext uri="{FF2B5EF4-FFF2-40B4-BE49-F238E27FC236}">
                <a16:creationId xmlns:a16="http://schemas.microsoft.com/office/drawing/2014/main" id="{A41D8BCB-E62E-8BCE-53B9-D3D61E38B4D7}"/>
              </a:ext>
            </a:extLst>
          </p:cNvPr>
          <p:cNvSpPr txBox="1"/>
          <p:nvPr/>
        </p:nvSpPr>
        <p:spPr>
          <a:xfrm>
            <a:off x="307269" y="1252965"/>
            <a:ext cx="7062878" cy="3200876"/>
          </a:xfrm>
          <a:prstGeom prst="rect">
            <a:avLst/>
          </a:prstGeom>
          <a:noFill/>
        </p:spPr>
        <p:txBody>
          <a:bodyPr wrap="square">
            <a:spAutoFit/>
          </a:bodyPr>
          <a:lstStyle/>
          <a:p>
            <a:pPr>
              <a:spcAft>
                <a:spcPts val="600"/>
              </a:spcAft>
            </a:pPr>
            <a:r>
              <a:rPr lang="en-US" sz="4800" dirty="0">
                <a:solidFill>
                  <a:schemeClr val="bg1"/>
                </a:solidFill>
              </a:rPr>
              <a:t>Entrepreneurship </a:t>
            </a:r>
          </a:p>
          <a:p>
            <a:pPr>
              <a:spcAft>
                <a:spcPts val="600"/>
              </a:spcAft>
            </a:pPr>
            <a:r>
              <a:rPr lang="en-US" sz="4800" dirty="0">
                <a:solidFill>
                  <a:schemeClr val="bg1"/>
                </a:solidFill>
              </a:rPr>
              <a:t>and</a:t>
            </a:r>
          </a:p>
          <a:p>
            <a:pPr>
              <a:spcAft>
                <a:spcPts val="600"/>
              </a:spcAft>
            </a:pPr>
            <a:r>
              <a:rPr lang="en-US" sz="4800" dirty="0">
                <a:solidFill>
                  <a:schemeClr val="bg1"/>
                </a:solidFill>
              </a:rPr>
              <a:t>Small Business Management</a:t>
            </a:r>
          </a:p>
        </p:txBody>
      </p:sp>
      <p:graphicFrame>
        <p:nvGraphicFramePr>
          <p:cNvPr id="33" name="TextBox 8">
            <a:extLst>
              <a:ext uri="{FF2B5EF4-FFF2-40B4-BE49-F238E27FC236}">
                <a16:creationId xmlns:a16="http://schemas.microsoft.com/office/drawing/2014/main" id="{D76121A3-AC84-0BD0-FB3A-B73463DBD6EE}"/>
              </a:ext>
            </a:extLst>
          </p:cNvPr>
          <p:cNvGraphicFramePr/>
          <p:nvPr/>
        </p:nvGraphicFramePr>
        <p:xfrm>
          <a:off x="6464410" y="841247"/>
          <a:ext cx="4484536" cy="5340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3637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16"/>
          <p:cNvSpPr txBox="1">
            <a:spLocks noGrp="1"/>
          </p:cNvSpPr>
          <p:nvPr>
            <p:ph type="title"/>
          </p:nvPr>
        </p:nvSpPr>
        <p:spPr>
          <a:xfrm>
            <a:off x="916939" y="329564"/>
            <a:ext cx="8872855" cy="1283970"/>
          </a:xfrm>
          <a:prstGeom prst="rect">
            <a:avLst/>
          </a:prstGeom>
          <a:noFill/>
          <a:ln>
            <a:noFill/>
          </a:ln>
        </p:spPr>
        <p:txBody>
          <a:bodyPr spcFirstLastPara="1" wrap="square" lIns="0" tIns="102225" rIns="0" bIns="0" anchor="t" anchorCtr="0">
            <a:spAutoFit/>
          </a:bodyPr>
          <a:lstStyle/>
          <a:p>
            <a:pPr marL="12700" marR="5080" lvl="0" indent="0" algn="l" rtl="0">
              <a:lnSpc>
                <a:spcPct val="104999"/>
              </a:lnSpc>
              <a:spcBef>
                <a:spcPts val="0"/>
              </a:spcBef>
              <a:spcAft>
                <a:spcPts val="0"/>
              </a:spcAft>
              <a:buSzPts val="1400"/>
              <a:buNone/>
            </a:pPr>
            <a:r>
              <a:rPr lang="en-US" b="1">
                <a:latin typeface="Arial"/>
                <a:ea typeface="Arial"/>
                <a:cs typeface="Arial"/>
                <a:sym typeface="Arial"/>
              </a:rPr>
              <a:t>MAJOR BENEFITS of SOLE PROPRIETORSHIP</a:t>
            </a:r>
            <a:endParaRPr/>
          </a:p>
        </p:txBody>
      </p:sp>
      <p:sp>
        <p:nvSpPr>
          <p:cNvPr id="181" name="Google Shape;181;p16"/>
          <p:cNvSpPr txBox="1"/>
          <p:nvPr/>
        </p:nvSpPr>
        <p:spPr>
          <a:xfrm>
            <a:off x="916939" y="1814575"/>
            <a:ext cx="6559550" cy="3542029"/>
          </a:xfrm>
          <a:prstGeom prst="rect">
            <a:avLst/>
          </a:prstGeom>
          <a:noFill/>
          <a:ln>
            <a:noFill/>
          </a:ln>
        </p:spPr>
        <p:txBody>
          <a:bodyPr spcFirstLastPara="1" wrap="square" lIns="0" tIns="186050" rIns="0" bIns="0" anchor="t" anchorCtr="0">
            <a:spAutoFit/>
          </a:bodyPr>
          <a:lstStyle/>
          <a:p>
            <a:pPr marL="353695" marR="0" lvl="0" indent="-340995" algn="l"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Arial"/>
                <a:ea typeface="Arial"/>
                <a:cs typeface="Arial"/>
                <a:sym typeface="Arial"/>
              </a:rPr>
              <a:t>Ease of starting and ending the business</a:t>
            </a:r>
            <a:endParaRPr sz="2700" b="0" i="0" u="none" strike="noStrike" cap="none">
              <a:solidFill>
                <a:srgbClr val="000000"/>
              </a:solidFill>
              <a:latin typeface="Arial"/>
              <a:ea typeface="Arial"/>
              <a:cs typeface="Arial"/>
              <a:sym typeface="Arial"/>
            </a:endParaRPr>
          </a:p>
          <a:p>
            <a:pPr marL="353695" marR="0" lvl="0" indent="-340995" algn="l" rtl="0">
              <a:lnSpc>
                <a:spcPct val="100000"/>
              </a:lnSpc>
              <a:spcBef>
                <a:spcPts val="1370"/>
              </a:spcBef>
              <a:spcAft>
                <a:spcPts val="0"/>
              </a:spcAft>
              <a:buClr>
                <a:srgbClr val="000000"/>
              </a:buClr>
              <a:buSzPts val="2700"/>
              <a:buFont typeface="Arial"/>
              <a:buChar char="•"/>
            </a:pPr>
            <a:r>
              <a:rPr lang="en-US" sz="2700" b="0" i="0" u="none" strike="noStrike" cap="none">
                <a:solidFill>
                  <a:srgbClr val="000000"/>
                </a:solidFill>
                <a:latin typeface="Arial"/>
                <a:ea typeface="Arial"/>
                <a:cs typeface="Arial"/>
                <a:sym typeface="Arial"/>
              </a:rPr>
              <a:t>Being your own boss</a:t>
            </a:r>
            <a:endParaRPr sz="2700" b="0" i="0" u="none" strike="noStrike" cap="none">
              <a:solidFill>
                <a:srgbClr val="000000"/>
              </a:solidFill>
              <a:latin typeface="Arial"/>
              <a:ea typeface="Arial"/>
              <a:cs typeface="Arial"/>
              <a:sym typeface="Arial"/>
            </a:endParaRPr>
          </a:p>
          <a:p>
            <a:pPr marL="353695" marR="0" lvl="0" indent="-340995" algn="l" rtl="0">
              <a:lnSpc>
                <a:spcPct val="100000"/>
              </a:lnSpc>
              <a:spcBef>
                <a:spcPts val="1380"/>
              </a:spcBef>
              <a:spcAft>
                <a:spcPts val="0"/>
              </a:spcAft>
              <a:buClr>
                <a:srgbClr val="000000"/>
              </a:buClr>
              <a:buSzPts val="2700"/>
              <a:buFont typeface="Arial"/>
              <a:buChar char="•"/>
            </a:pPr>
            <a:r>
              <a:rPr lang="en-US" sz="2700" b="0" i="0" u="none" strike="noStrike" cap="none">
                <a:solidFill>
                  <a:srgbClr val="000000"/>
                </a:solidFill>
                <a:latin typeface="Arial"/>
                <a:ea typeface="Arial"/>
                <a:cs typeface="Arial"/>
                <a:sym typeface="Arial"/>
              </a:rPr>
              <a:t>Pride of ownership</a:t>
            </a:r>
            <a:endParaRPr sz="2700" b="0" i="0" u="none" strike="noStrike" cap="none">
              <a:solidFill>
                <a:srgbClr val="000000"/>
              </a:solidFill>
              <a:latin typeface="Arial"/>
              <a:ea typeface="Arial"/>
              <a:cs typeface="Arial"/>
              <a:sym typeface="Arial"/>
            </a:endParaRPr>
          </a:p>
          <a:p>
            <a:pPr marL="353695" marR="0" lvl="0" indent="-340995" algn="l" rtl="0">
              <a:lnSpc>
                <a:spcPct val="100000"/>
              </a:lnSpc>
              <a:spcBef>
                <a:spcPts val="1380"/>
              </a:spcBef>
              <a:spcAft>
                <a:spcPts val="0"/>
              </a:spcAft>
              <a:buClr>
                <a:srgbClr val="000000"/>
              </a:buClr>
              <a:buSzPts val="2700"/>
              <a:buFont typeface="Arial"/>
              <a:buChar char="•"/>
            </a:pPr>
            <a:r>
              <a:rPr lang="en-US" sz="2700" b="0" i="0" u="none" strike="noStrike" cap="none">
                <a:solidFill>
                  <a:srgbClr val="000000"/>
                </a:solidFill>
                <a:latin typeface="Arial"/>
                <a:ea typeface="Arial"/>
                <a:cs typeface="Arial"/>
                <a:sym typeface="Arial"/>
              </a:rPr>
              <a:t>Leaving a legacy</a:t>
            </a:r>
            <a:endParaRPr sz="2700" b="0" i="0" u="none" strike="noStrike" cap="none">
              <a:solidFill>
                <a:srgbClr val="000000"/>
              </a:solidFill>
              <a:latin typeface="Arial"/>
              <a:ea typeface="Arial"/>
              <a:cs typeface="Arial"/>
              <a:sym typeface="Arial"/>
            </a:endParaRPr>
          </a:p>
          <a:p>
            <a:pPr marL="353695" marR="0" lvl="0" indent="-340995" algn="l" rtl="0">
              <a:lnSpc>
                <a:spcPct val="100000"/>
              </a:lnSpc>
              <a:spcBef>
                <a:spcPts val="1370"/>
              </a:spcBef>
              <a:spcAft>
                <a:spcPts val="0"/>
              </a:spcAft>
              <a:buClr>
                <a:srgbClr val="000000"/>
              </a:buClr>
              <a:buSzPts val="2700"/>
              <a:buFont typeface="Arial"/>
              <a:buChar char="•"/>
            </a:pPr>
            <a:r>
              <a:rPr lang="en-US" sz="2700" b="0" i="0" u="none" strike="noStrike" cap="none">
                <a:solidFill>
                  <a:srgbClr val="000000"/>
                </a:solidFill>
                <a:latin typeface="Arial"/>
                <a:ea typeface="Arial"/>
                <a:cs typeface="Arial"/>
                <a:sym typeface="Arial"/>
              </a:rPr>
              <a:t>Retention of company profit</a:t>
            </a:r>
            <a:endParaRPr sz="2700" b="0" i="0" u="none" strike="noStrike" cap="none">
              <a:solidFill>
                <a:srgbClr val="000000"/>
              </a:solidFill>
              <a:latin typeface="Arial"/>
              <a:ea typeface="Arial"/>
              <a:cs typeface="Arial"/>
              <a:sym typeface="Arial"/>
            </a:endParaRPr>
          </a:p>
          <a:p>
            <a:pPr marL="353695" marR="0" lvl="0" indent="-340995" algn="l" rtl="0">
              <a:lnSpc>
                <a:spcPct val="100000"/>
              </a:lnSpc>
              <a:spcBef>
                <a:spcPts val="1385"/>
              </a:spcBef>
              <a:spcAft>
                <a:spcPts val="0"/>
              </a:spcAft>
              <a:buClr>
                <a:srgbClr val="000000"/>
              </a:buClr>
              <a:buSzPts val="2700"/>
              <a:buFont typeface="Arial"/>
              <a:buChar char="•"/>
            </a:pPr>
            <a:r>
              <a:rPr lang="en-US" sz="2700" b="0" i="0" u="none" strike="noStrike" cap="none">
                <a:solidFill>
                  <a:srgbClr val="000000"/>
                </a:solidFill>
                <a:latin typeface="Arial"/>
                <a:ea typeface="Arial"/>
                <a:cs typeface="Arial"/>
                <a:sym typeface="Arial"/>
              </a:rPr>
              <a:t>No special taxes</a:t>
            </a:r>
            <a:endParaRPr sz="27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17"/>
          <p:cNvSpPr txBox="1">
            <a:spLocks noGrp="1"/>
          </p:cNvSpPr>
          <p:nvPr>
            <p:ph type="title"/>
          </p:nvPr>
        </p:nvSpPr>
        <p:spPr>
          <a:xfrm>
            <a:off x="916939" y="329564"/>
            <a:ext cx="8872855" cy="1283970"/>
          </a:xfrm>
          <a:prstGeom prst="rect">
            <a:avLst/>
          </a:prstGeom>
          <a:noFill/>
          <a:ln>
            <a:noFill/>
          </a:ln>
        </p:spPr>
        <p:txBody>
          <a:bodyPr spcFirstLastPara="1" wrap="square" lIns="0" tIns="102225" rIns="0" bIns="0" anchor="t" anchorCtr="0">
            <a:spAutoFit/>
          </a:bodyPr>
          <a:lstStyle/>
          <a:p>
            <a:pPr marL="12700" marR="5080" lvl="0" indent="0" algn="l" rtl="0">
              <a:lnSpc>
                <a:spcPct val="104999"/>
              </a:lnSpc>
              <a:spcBef>
                <a:spcPts val="0"/>
              </a:spcBef>
              <a:spcAft>
                <a:spcPts val="0"/>
              </a:spcAft>
              <a:buSzPts val="1400"/>
              <a:buNone/>
            </a:pPr>
            <a:r>
              <a:rPr lang="en-US" b="1">
                <a:latin typeface="Arial"/>
                <a:ea typeface="Arial"/>
                <a:cs typeface="Arial"/>
                <a:sym typeface="Arial"/>
              </a:rPr>
              <a:t>DISADVANTAGES of SOLE PROPRIETORSHIPS</a:t>
            </a:r>
            <a:endParaRPr/>
          </a:p>
        </p:txBody>
      </p:sp>
      <p:sp>
        <p:nvSpPr>
          <p:cNvPr id="188" name="Google Shape;188;p17"/>
          <p:cNvSpPr txBox="1"/>
          <p:nvPr/>
        </p:nvSpPr>
        <p:spPr>
          <a:xfrm>
            <a:off x="1374394" y="1916683"/>
            <a:ext cx="9590405" cy="3937635"/>
          </a:xfrm>
          <a:prstGeom prst="rect">
            <a:avLst/>
          </a:prstGeom>
          <a:noFill/>
          <a:ln>
            <a:noFill/>
          </a:ln>
        </p:spPr>
        <p:txBody>
          <a:bodyPr spcFirstLastPara="1" wrap="square" lIns="0" tIns="13325" rIns="0" bIns="0" anchor="t" anchorCtr="0">
            <a:spAutoFit/>
          </a:bodyPr>
          <a:lstStyle/>
          <a:p>
            <a:pPr marL="241300" marR="0" lvl="0" indent="-228600" algn="l" rtl="0">
              <a:lnSpc>
                <a:spcPct val="101923"/>
              </a:lnSpc>
              <a:spcBef>
                <a:spcPts val="0"/>
              </a:spcBef>
              <a:spcAft>
                <a:spcPts val="0"/>
              </a:spcAft>
              <a:buClr>
                <a:srgbClr val="000000"/>
              </a:buClr>
              <a:buSzPts val="2600"/>
              <a:buFont typeface="Arial"/>
              <a:buChar char="•"/>
            </a:pPr>
            <a:r>
              <a:rPr lang="en-US" sz="2600" b="1" i="0" u="none" strike="noStrike" cap="none">
                <a:solidFill>
                  <a:srgbClr val="000000"/>
                </a:solidFill>
                <a:latin typeface="Arial"/>
                <a:ea typeface="Arial"/>
                <a:cs typeface="Arial"/>
                <a:sym typeface="Arial"/>
              </a:rPr>
              <a:t>Unlimited Liability -- </a:t>
            </a:r>
            <a:r>
              <a:rPr lang="en-US" sz="2600" b="0" i="1" u="none" strike="noStrike" cap="none">
                <a:solidFill>
                  <a:srgbClr val="000000"/>
                </a:solidFill>
                <a:latin typeface="Arial"/>
                <a:ea typeface="Arial"/>
                <a:cs typeface="Arial"/>
                <a:sym typeface="Arial"/>
              </a:rPr>
              <a:t>Any debts or damages incurred by the</a:t>
            </a:r>
            <a:endParaRPr sz="2600" b="0" i="0" u="none" strike="noStrike" cap="none">
              <a:solidFill>
                <a:srgbClr val="000000"/>
              </a:solidFill>
              <a:latin typeface="Arial"/>
              <a:ea typeface="Arial"/>
              <a:cs typeface="Arial"/>
              <a:sym typeface="Arial"/>
            </a:endParaRPr>
          </a:p>
          <a:p>
            <a:pPr marL="241300" marR="5080" lvl="0" indent="0" algn="l" rtl="0">
              <a:lnSpc>
                <a:spcPct val="70000"/>
              </a:lnSpc>
              <a:spcBef>
                <a:spcPts val="465"/>
              </a:spcBef>
              <a:spcAft>
                <a:spcPts val="0"/>
              </a:spcAft>
              <a:buClr>
                <a:srgbClr val="000000"/>
              </a:buClr>
              <a:buSzPts val="2600"/>
              <a:buFont typeface="Arial"/>
              <a:buNone/>
            </a:pPr>
            <a:r>
              <a:rPr lang="en-US" sz="2600" b="0" i="1" u="none" strike="noStrike" cap="none">
                <a:solidFill>
                  <a:srgbClr val="000000"/>
                </a:solidFill>
                <a:latin typeface="Arial"/>
                <a:ea typeface="Arial"/>
                <a:cs typeface="Arial"/>
                <a:sym typeface="Arial"/>
              </a:rPr>
              <a:t>business are your debts, even if it means selling your home, car or anything else.</a:t>
            </a:r>
            <a:endParaRPr sz="2600" b="0" i="0" u="none" strike="noStrike" cap="none">
              <a:solidFill>
                <a:srgbClr val="000000"/>
              </a:solidFill>
              <a:latin typeface="Arial"/>
              <a:ea typeface="Arial"/>
              <a:cs typeface="Arial"/>
              <a:sym typeface="Arial"/>
            </a:endParaRPr>
          </a:p>
          <a:p>
            <a:pPr marL="241300" marR="0" lvl="0" indent="-228600" algn="l" rtl="0">
              <a:lnSpc>
                <a:spcPct val="100000"/>
              </a:lnSpc>
              <a:spcBef>
                <a:spcPts val="755"/>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Limited financial resources</a:t>
            </a:r>
            <a:endParaRPr sz="2600" b="0" i="0" u="none" strike="noStrike" cap="none">
              <a:solidFill>
                <a:srgbClr val="000000"/>
              </a:solidFill>
              <a:latin typeface="Arial"/>
              <a:ea typeface="Arial"/>
              <a:cs typeface="Arial"/>
              <a:sym typeface="Arial"/>
            </a:endParaRPr>
          </a:p>
          <a:p>
            <a:pPr marL="241300" marR="0" lvl="0" indent="-228600" algn="l" rtl="0">
              <a:lnSpc>
                <a:spcPct val="100000"/>
              </a:lnSpc>
              <a:spcBef>
                <a:spcPts val="770"/>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Management difficulties</a:t>
            </a:r>
            <a:endParaRPr sz="2600" b="0" i="0" u="none" strike="noStrike" cap="none">
              <a:solidFill>
                <a:srgbClr val="000000"/>
              </a:solidFill>
              <a:latin typeface="Arial"/>
              <a:ea typeface="Arial"/>
              <a:cs typeface="Arial"/>
              <a:sym typeface="Arial"/>
            </a:endParaRPr>
          </a:p>
          <a:p>
            <a:pPr marL="241300" marR="0" lvl="0" indent="-228600" algn="l" rtl="0">
              <a:lnSpc>
                <a:spcPct val="100000"/>
              </a:lnSpc>
              <a:spcBef>
                <a:spcPts val="770"/>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Overwhelming time commitment</a:t>
            </a:r>
            <a:endParaRPr sz="2600" b="0" i="0" u="none" strike="noStrike" cap="none">
              <a:solidFill>
                <a:srgbClr val="000000"/>
              </a:solidFill>
              <a:latin typeface="Arial"/>
              <a:ea typeface="Arial"/>
              <a:cs typeface="Arial"/>
              <a:sym typeface="Arial"/>
            </a:endParaRPr>
          </a:p>
          <a:p>
            <a:pPr marL="241300" marR="0" lvl="0" indent="-228600" algn="l" rtl="0">
              <a:lnSpc>
                <a:spcPct val="100000"/>
              </a:lnSpc>
              <a:spcBef>
                <a:spcPts val="755"/>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Few fringe benefits</a:t>
            </a:r>
            <a:endParaRPr sz="2600" b="0" i="0" u="none" strike="noStrike" cap="none">
              <a:solidFill>
                <a:srgbClr val="000000"/>
              </a:solidFill>
              <a:latin typeface="Arial"/>
              <a:ea typeface="Arial"/>
              <a:cs typeface="Arial"/>
              <a:sym typeface="Arial"/>
            </a:endParaRPr>
          </a:p>
          <a:p>
            <a:pPr marL="241300" marR="0" lvl="0" indent="-228600" algn="l" rtl="0">
              <a:lnSpc>
                <a:spcPct val="100000"/>
              </a:lnSpc>
              <a:spcBef>
                <a:spcPts val="770"/>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Limited growth</a:t>
            </a:r>
            <a:endParaRPr sz="2600" b="0" i="0" u="none" strike="noStrike" cap="none">
              <a:solidFill>
                <a:srgbClr val="000000"/>
              </a:solidFill>
              <a:latin typeface="Arial"/>
              <a:ea typeface="Arial"/>
              <a:cs typeface="Arial"/>
              <a:sym typeface="Arial"/>
            </a:endParaRPr>
          </a:p>
          <a:p>
            <a:pPr marL="241300" marR="0" lvl="0" indent="-228600" algn="l" rtl="0">
              <a:lnSpc>
                <a:spcPct val="100000"/>
              </a:lnSpc>
              <a:spcBef>
                <a:spcPts val="770"/>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Limited life span</a:t>
            </a:r>
            <a:endParaRPr sz="26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18"/>
          <p:cNvSpPr txBox="1">
            <a:spLocks noGrp="1"/>
          </p:cNvSpPr>
          <p:nvPr>
            <p:ph type="title"/>
          </p:nvPr>
        </p:nvSpPr>
        <p:spPr>
          <a:xfrm>
            <a:off x="916939" y="614248"/>
            <a:ext cx="9217025"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b="1">
                <a:latin typeface="Arial"/>
                <a:ea typeface="Arial"/>
                <a:cs typeface="Arial"/>
                <a:sym typeface="Arial"/>
              </a:rPr>
              <a:t>MAJOR TYPES of PARTNERSHIPS</a:t>
            </a:r>
            <a:endParaRPr/>
          </a:p>
        </p:txBody>
      </p:sp>
      <p:sp>
        <p:nvSpPr>
          <p:cNvPr id="195" name="Google Shape;195;p18"/>
          <p:cNvSpPr txBox="1">
            <a:spLocks noGrp="1"/>
          </p:cNvSpPr>
          <p:nvPr>
            <p:ph type="body" idx="1"/>
          </p:nvPr>
        </p:nvSpPr>
        <p:spPr>
          <a:xfrm>
            <a:off x="952245" y="1977644"/>
            <a:ext cx="10287508" cy="3337560"/>
          </a:xfrm>
          <a:prstGeom prst="rect">
            <a:avLst/>
          </a:prstGeom>
          <a:noFill/>
          <a:ln>
            <a:noFill/>
          </a:ln>
        </p:spPr>
        <p:txBody>
          <a:bodyPr spcFirstLastPara="1" wrap="square" lIns="0" tIns="67925" rIns="0" bIns="0" anchor="t" anchorCtr="0">
            <a:spAutoFit/>
          </a:bodyPr>
          <a:lstStyle/>
          <a:p>
            <a:pPr marL="661670" marR="5080" lvl="0" indent="-227329" algn="l" rtl="0">
              <a:lnSpc>
                <a:spcPct val="108124"/>
              </a:lnSpc>
              <a:spcBef>
                <a:spcPts val="0"/>
              </a:spcBef>
              <a:spcAft>
                <a:spcPts val="0"/>
              </a:spcAft>
              <a:buClr>
                <a:schemeClr val="dk1"/>
              </a:buClr>
              <a:buSzPts val="3200"/>
              <a:buFont typeface="Arial"/>
              <a:buChar char="•"/>
            </a:pPr>
            <a:r>
              <a:rPr lang="en-US" b="1" i="0">
                <a:latin typeface="Arial"/>
                <a:ea typeface="Arial"/>
                <a:cs typeface="Arial"/>
                <a:sym typeface="Arial"/>
              </a:rPr>
              <a:t>General Partnership -- </a:t>
            </a:r>
            <a:r>
              <a:rPr lang="en-US" i="1"/>
              <a:t>All owners share in operating</a:t>
            </a:r>
            <a:r>
              <a:rPr lang="en-US"/>
              <a:t> 	the business and in assuming liability for the 	business’s debts.</a:t>
            </a:r>
            <a:endParaRPr/>
          </a:p>
          <a:p>
            <a:pPr marL="661670" marR="455294" lvl="0" indent="-227329" algn="l" rtl="0">
              <a:lnSpc>
                <a:spcPct val="97500"/>
              </a:lnSpc>
              <a:spcBef>
                <a:spcPts val="3165"/>
              </a:spcBef>
              <a:spcAft>
                <a:spcPts val="0"/>
              </a:spcAft>
              <a:buClr>
                <a:schemeClr val="dk1"/>
              </a:buClr>
              <a:buSzPts val="3200"/>
              <a:buFont typeface="Arial"/>
              <a:buChar char="•"/>
            </a:pPr>
            <a:r>
              <a:rPr lang="en-US" b="1" i="0">
                <a:latin typeface="Arial"/>
                <a:ea typeface="Arial"/>
                <a:cs typeface="Arial"/>
                <a:sym typeface="Arial"/>
              </a:rPr>
              <a:t>Limited Partnership -- </a:t>
            </a:r>
            <a:r>
              <a:rPr lang="en-US" sz="2800" i="1"/>
              <a:t>A partnership with one or more</a:t>
            </a:r>
            <a:r>
              <a:rPr lang="en-US" sz="2800"/>
              <a:t> 	general partners and one or more limited partners.</a:t>
            </a:r>
            <a:endParaRPr sz="2800">
              <a:latin typeface="Arial"/>
              <a:ea typeface="Arial"/>
              <a:cs typeface="Arial"/>
              <a:sym typeface="Arial"/>
            </a:endParaRPr>
          </a:p>
          <a:p>
            <a:pPr marL="661670" lvl="0" indent="-227329" algn="l" rtl="0">
              <a:lnSpc>
                <a:spcPct val="100000"/>
              </a:lnSpc>
              <a:spcBef>
                <a:spcPts val="2495"/>
              </a:spcBef>
              <a:spcAft>
                <a:spcPts val="0"/>
              </a:spcAft>
              <a:buClr>
                <a:schemeClr val="dk1"/>
              </a:buClr>
              <a:buSzPts val="2800"/>
              <a:buFont typeface="Arial"/>
              <a:buChar char="•"/>
            </a:pPr>
            <a:r>
              <a:rPr lang="en-US" sz="2800" i="1" u="sng">
                <a:solidFill>
                  <a:schemeClr val="hlink"/>
                </a:solidFill>
                <a:hlinkClick r:id="rId3"/>
              </a:rPr>
              <a:t>http://www.roc.gov.bd/acts/partnershipact1932.html</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9"/>
          <p:cNvSpPr txBox="1">
            <a:spLocks noGrp="1"/>
          </p:cNvSpPr>
          <p:nvPr>
            <p:ph type="title"/>
          </p:nvPr>
        </p:nvSpPr>
        <p:spPr>
          <a:xfrm>
            <a:off x="916939" y="329564"/>
            <a:ext cx="8872855" cy="1283970"/>
          </a:xfrm>
          <a:prstGeom prst="rect">
            <a:avLst/>
          </a:prstGeom>
          <a:noFill/>
          <a:ln>
            <a:noFill/>
          </a:ln>
        </p:spPr>
        <p:txBody>
          <a:bodyPr spcFirstLastPara="1" wrap="square" lIns="0" tIns="102225" rIns="0" bIns="0" anchor="t" anchorCtr="0">
            <a:spAutoFit/>
          </a:bodyPr>
          <a:lstStyle/>
          <a:p>
            <a:pPr marL="12700" marR="5080" lvl="0" indent="0" algn="l" rtl="0">
              <a:lnSpc>
                <a:spcPct val="104999"/>
              </a:lnSpc>
              <a:spcBef>
                <a:spcPts val="0"/>
              </a:spcBef>
              <a:spcAft>
                <a:spcPts val="0"/>
              </a:spcAft>
              <a:buSzPts val="1400"/>
              <a:buNone/>
            </a:pPr>
            <a:r>
              <a:rPr lang="en-US" b="1">
                <a:latin typeface="Arial"/>
                <a:ea typeface="Arial"/>
                <a:cs typeface="Arial"/>
                <a:sym typeface="Arial"/>
              </a:rPr>
              <a:t>ADVANTAGES of PARTNERSHIPS</a:t>
            </a:r>
            <a:endParaRPr/>
          </a:p>
        </p:txBody>
      </p:sp>
      <p:sp>
        <p:nvSpPr>
          <p:cNvPr id="202" name="Google Shape;202;p19"/>
          <p:cNvSpPr txBox="1"/>
          <p:nvPr/>
        </p:nvSpPr>
        <p:spPr>
          <a:xfrm>
            <a:off x="1374394" y="1812442"/>
            <a:ext cx="8803640" cy="2961640"/>
          </a:xfrm>
          <a:prstGeom prst="rect">
            <a:avLst/>
          </a:prstGeom>
          <a:noFill/>
          <a:ln>
            <a:noFill/>
          </a:ln>
        </p:spPr>
        <p:txBody>
          <a:bodyPr spcFirstLastPara="1" wrap="square" lIns="0" tIns="186050" rIns="0" bIns="0" anchor="t" anchorCtr="0">
            <a:spAutoFit/>
          </a:bodyPr>
          <a:lstStyle/>
          <a:p>
            <a:pPr marL="240029" marR="0" lvl="0" indent="-227329"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More financial resources</a:t>
            </a:r>
            <a:endParaRPr sz="2800" b="0" i="0" u="none" strike="noStrike" cap="none">
              <a:solidFill>
                <a:srgbClr val="000000"/>
              </a:solidFill>
              <a:latin typeface="Arial"/>
              <a:ea typeface="Arial"/>
              <a:cs typeface="Arial"/>
              <a:sym typeface="Arial"/>
            </a:endParaRPr>
          </a:p>
          <a:p>
            <a:pPr marL="240029" marR="0" lvl="0" indent="-227329" algn="l" rtl="0">
              <a:lnSpc>
                <a:spcPct val="100000"/>
              </a:lnSpc>
              <a:spcBef>
                <a:spcPts val="137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Shared management and pooled skills and knowledge</a:t>
            </a:r>
            <a:endParaRPr sz="2800" b="0" i="0" u="none" strike="noStrike" cap="none">
              <a:solidFill>
                <a:srgbClr val="000000"/>
              </a:solidFill>
              <a:latin typeface="Arial"/>
              <a:ea typeface="Arial"/>
              <a:cs typeface="Arial"/>
              <a:sym typeface="Arial"/>
            </a:endParaRPr>
          </a:p>
          <a:p>
            <a:pPr marL="240029" marR="0" lvl="0" indent="-227329" algn="l" rtl="0">
              <a:lnSpc>
                <a:spcPct val="100000"/>
              </a:lnSpc>
              <a:spcBef>
                <a:spcPts val="1355"/>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Longer survival</a:t>
            </a:r>
            <a:endParaRPr sz="2800" b="0" i="0" u="none" strike="noStrike" cap="none">
              <a:solidFill>
                <a:srgbClr val="000000"/>
              </a:solidFill>
              <a:latin typeface="Arial"/>
              <a:ea typeface="Arial"/>
              <a:cs typeface="Arial"/>
              <a:sym typeface="Arial"/>
            </a:endParaRPr>
          </a:p>
          <a:p>
            <a:pPr marL="240029" marR="0" lvl="0" indent="-227329" algn="l" rtl="0">
              <a:lnSpc>
                <a:spcPct val="100000"/>
              </a:lnSpc>
              <a:spcBef>
                <a:spcPts val="137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No special taxes</a:t>
            </a:r>
            <a:endParaRPr sz="2800" b="0" i="0" u="none" strike="noStrike" cap="none">
              <a:solidFill>
                <a:srgbClr val="000000"/>
              </a:solidFill>
              <a:latin typeface="Arial"/>
              <a:ea typeface="Arial"/>
              <a:cs typeface="Arial"/>
              <a:sym typeface="Arial"/>
            </a:endParaRPr>
          </a:p>
          <a:p>
            <a:pPr marL="240029" marR="0" lvl="0" indent="-227329" algn="l" rtl="0">
              <a:lnSpc>
                <a:spcPct val="100000"/>
              </a:lnSpc>
              <a:spcBef>
                <a:spcPts val="1335"/>
              </a:spcBef>
              <a:spcAft>
                <a:spcPts val="0"/>
              </a:spcAft>
              <a:buClr>
                <a:srgbClr val="000000"/>
              </a:buClr>
              <a:buSzPts val="2400"/>
              <a:buFont typeface="Arial"/>
              <a:buChar char="•"/>
            </a:pPr>
            <a:r>
              <a:rPr lang="en-US" sz="2400" b="0" i="0" u="sng" strike="noStrike" cap="none">
                <a:solidFill>
                  <a:schemeClr val="hlink"/>
                </a:solidFill>
                <a:latin typeface="Carlito"/>
                <a:ea typeface="Carlito"/>
                <a:cs typeface="Carlito"/>
                <a:sym typeface="Carlito"/>
                <a:hlinkClick r:id="rId3"/>
              </a:rPr>
              <a:t>http://en.banglapedia.org/index.php?title=Partnership_Business</a:t>
            </a:r>
            <a:endParaRPr sz="2400" b="0" i="0" u="none" strike="noStrike" cap="none">
              <a:solidFill>
                <a:srgbClr val="000000"/>
              </a:solidFill>
              <a:latin typeface="Carlito"/>
              <a:ea typeface="Carlito"/>
              <a:cs typeface="Carlito"/>
              <a:sym typeface="Carl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20"/>
          <p:cNvSpPr txBox="1">
            <a:spLocks noGrp="1"/>
          </p:cNvSpPr>
          <p:nvPr>
            <p:ph type="title"/>
          </p:nvPr>
        </p:nvSpPr>
        <p:spPr>
          <a:xfrm>
            <a:off x="916939" y="329564"/>
            <a:ext cx="8872855" cy="1283970"/>
          </a:xfrm>
          <a:prstGeom prst="rect">
            <a:avLst/>
          </a:prstGeom>
          <a:noFill/>
          <a:ln>
            <a:noFill/>
          </a:ln>
        </p:spPr>
        <p:txBody>
          <a:bodyPr spcFirstLastPara="1" wrap="square" lIns="0" tIns="102225" rIns="0" bIns="0" anchor="t" anchorCtr="0">
            <a:spAutoFit/>
          </a:bodyPr>
          <a:lstStyle/>
          <a:p>
            <a:pPr marL="12700" marR="5080" lvl="0" indent="0" algn="l" rtl="0">
              <a:lnSpc>
                <a:spcPct val="104999"/>
              </a:lnSpc>
              <a:spcBef>
                <a:spcPts val="0"/>
              </a:spcBef>
              <a:spcAft>
                <a:spcPts val="0"/>
              </a:spcAft>
              <a:buSzPts val="1400"/>
              <a:buNone/>
            </a:pPr>
            <a:r>
              <a:rPr lang="en-US" b="1">
                <a:latin typeface="Arial"/>
                <a:ea typeface="Arial"/>
                <a:cs typeface="Arial"/>
                <a:sym typeface="Arial"/>
              </a:rPr>
              <a:t>DISADVANTAGES of PARTNERSHIPS</a:t>
            </a:r>
            <a:endParaRPr/>
          </a:p>
        </p:txBody>
      </p:sp>
      <p:sp>
        <p:nvSpPr>
          <p:cNvPr id="209" name="Google Shape;209;p20"/>
          <p:cNvSpPr txBox="1"/>
          <p:nvPr/>
        </p:nvSpPr>
        <p:spPr>
          <a:xfrm>
            <a:off x="1374394" y="1812442"/>
            <a:ext cx="5241290" cy="2426335"/>
          </a:xfrm>
          <a:prstGeom prst="rect">
            <a:avLst/>
          </a:prstGeom>
          <a:noFill/>
          <a:ln>
            <a:noFill/>
          </a:ln>
        </p:spPr>
        <p:txBody>
          <a:bodyPr spcFirstLastPara="1" wrap="square" lIns="0" tIns="186050" rIns="0" bIns="0" anchor="t" anchorCtr="0">
            <a:spAutoFit/>
          </a:bodyPr>
          <a:lstStyle/>
          <a:p>
            <a:pPr marL="240029" marR="0" lvl="0" indent="-227329"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Unlimited liability</a:t>
            </a:r>
            <a:endParaRPr sz="2800" b="0" i="0" u="none" strike="noStrike" cap="none">
              <a:solidFill>
                <a:srgbClr val="000000"/>
              </a:solidFill>
              <a:latin typeface="Arial"/>
              <a:ea typeface="Arial"/>
              <a:cs typeface="Arial"/>
              <a:sym typeface="Arial"/>
            </a:endParaRPr>
          </a:p>
          <a:p>
            <a:pPr marL="240029" marR="0" lvl="0" indent="-227329" algn="l" rtl="0">
              <a:lnSpc>
                <a:spcPct val="100000"/>
              </a:lnSpc>
              <a:spcBef>
                <a:spcPts val="137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Division of profits</a:t>
            </a:r>
            <a:endParaRPr sz="2800" b="0" i="0" u="none" strike="noStrike" cap="none">
              <a:solidFill>
                <a:srgbClr val="000000"/>
              </a:solidFill>
              <a:latin typeface="Arial"/>
              <a:ea typeface="Arial"/>
              <a:cs typeface="Arial"/>
              <a:sym typeface="Arial"/>
            </a:endParaRPr>
          </a:p>
          <a:p>
            <a:pPr marL="240029" marR="0" lvl="0" indent="-227329" algn="l" rtl="0">
              <a:lnSpc>
                <a:spcPct val="100000"/>
              </a:lnSpc>
              <a:spcBef>
                <a:spcPts val="1355"/>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Difficult to terminate</a:t>
            </a:r>
            <a:endParaRPr sz="2800" b="0" i="0" u="none" strike="noStrike" cap="none">
              <a:solidFill>
                <a:srgbClr val="000000"/>
              </a:solidFill>
              <a:latin typeface="Arial"/>
              <a:ea typeface="Arial"/>
              <a:cs typeface="Arial"/>
              <a:sym typeface="Arial"/>
            </a:endParaRPr>
          </a:p>
          <a:p>
            <a:pPr marL="240029" marR="0" lvl="0" indent="-227329" algn="l" rtl="0">
              <a:lnSpc>
                <a:spcPct val="100000"/>
              </a:lnSpc>
              <a:spcBef>
                <a:spcPts val="137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Disagreements among partners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21"/>
          <p:cNvSpPr txBox="1">
            <a:spLocks noGrp="1"/>
          </p:cNvSpPr>
          <p:nvPr>
            <p:ph type="title"/>
          </p:nvPr>
        </p:nvSpPr>
        <p:spPr>
          <a:xfrm>
            <a:off x="916939" y="329564"/>
            <a:ext cx="8872855" cy="1283970"/>
          </a:xfrm>
          <a:prstGeom prst="rect">
            <a:avLst/>
          </a:prstGeom>
          <a:noFill/>
          <a:ln>
            <a:noFill/>
          </a:ln>
        </p:spPr>
        <p:txBody>
          <a:bodyPr spcFirstLastPara="1" wrap="square" lIns="0" tIns="102225" rIns="0" bIns="0" anchor="t" anchorCtr="0">
            <a:spAutoFit/>
          </a:bodyPr>
          <a:lstStyle/>
          <a:p>
            <a:pPr marL="12700" marR="5080" lvl="0" indent="0" algn="l" rtl="0">
              <a:lnSpc>
                <a:spcPct val="104999"/>
              </a:lnSpc>
              <a:spcBef>
                <a:spcPts val="0"/>
              </a:spcBef>
              <a:spcAft>
                <a:spcPts val="0"/>
              </a:spcAft>
              <a:buSzPts val="1400"/>
              <a:buNone/>
            </a:pPr>
            <a:r>
              <a:rPr lang="en-US" b="1">
                <a:latin typeface="Arial"/>
                <a:ea typeface="Arial"/>
                <a:cs typeface="Arial"/>
                <a:sym typeface="Arial"/>
              </a:rPr>
              <a:t>CONVENTIONAL CORPORATIONS</a:t>
            </a:r>
            <a:endParaRPr/>
          </a:p>
        </p:txBody>
      </p:sp>
      <p:sp>
        <p:nvSpPr>
          <p:cNvPr id="216" name="Google Shape;216;p21"/>
          <p:cNvSpPr txBox="1"/>
          <p:nvPr/>
        </p:nvSpPr>
        <p:spPr>
          <a:xfrm>
            <a:off x="916939" y="1986787"/>
            <a:ext cx="10193020" cy="3126740"/>
          </a:xfrm>
          <a:prstGeom prst="rect">
            <a:avLst/>
          </a:prstGeom>
          <a:noFill/>
          <a:ln>
            <a:noFill/>
          </a:ln>
        </p:spPr>
        <p:txBody>
          <a:bodyPr spcFirstLastPara="1" wrap="square" lIns="0" tIns="59675" rIns="0" bIns="0" anchor="t" anchorCtr="0">
            <a:spAutoFit/>
          </a:bodyPr>
          <a:lstStyle/>
          <a:p>
            <a:pPr marL="240029" marR="5080" lvl="0" indent="-227965" algn="l" rtl="0">
              <a:lnSpc>
                <a:spcPct val="88800"/>
              </a:lnSpc>
              <a:spcBef>
                <a:spcPts val="0"/>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Conventional (C) Corporation -- </a:t>
            </a:r>
            <a:r>
              <a:rPr lang="en-US" sz="2800" b="0" i="1" u="none" strike="noStrike" cap="none">
                <a:solidFill>
                  <a:srgbClr val="000000"/>
                </a:solidFill>
                <a:latin typeface="Arial"/>
                <a:ea typeface="Arial"/>
                <a:cs typeface="Arial"/>
                <a:sym typeface="Arial"/>
              </a:rPr>
              <a:t>A state-chartered legal entity 	with authority to act and have liability separate from its owners 	(its stockholders).</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156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240665" marR="0" lvl="0" indent="-227965"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CORPORATIONS</a:t>
            </a:r>
            <a:endParaRPr sz="2800" b="0" i="0" u="none" strike="noStrike" cap="none">
              <a:solidFill>
                <a:srgbClr val="000000"/>
              </a:solidFill>
              <a:latin typeface="Arial"/>
              <a:ea typeface="Arial"/>
              <a:cs typeface="Arial"/>
              <a:sym typeface="Arial"/>
            </a:endParaRPr>
          </a:p>
          <a:p>
            <a:pPr marL="240029" marR="168275" lvl="0" indent="-227965" algn="l" rtl="0">
              <a:lnSpc>
                <a:spcPct val="104999"/>
              </a:lnSpc>
              <a:spcBef>
                <a:spcPts val="1105"/>
              </a:spcBef>
              <a:spcAft>
                <a:spcPts val="0"/>
              </a:spcAft>
              <a:buClr>
                <a:srgbClr val="1F2023"/>
              </a:buClr>
              <a:buSzPts val="2800"/>
              <a:buFont typeface="Arial"/>
              <a:buChar char="•"/>
            </a:pPr>
            <a:r>
              <a:rPr lang="en-US" sz="2800" b="0" i="0" u="none" strike="noStrike" cap="none">
                <a:solidFill>
                  <a:srgbClr val="1F2023"/>
                </a:solidFill>
                <a:latin typeface="Arial"/>
                <a:ea typeface="Arial"/>
                <a:cs typeface="Arial"/>
                <a:sym typeface="Arial"/>
              </a:rPr>
              <a:t>a large company or group of companies authorized to act as a 	single entity and recognized as such in law.</a:t>
            </a:r>
            <a:endParaRPr sz="2800" b="0" i="0" u="none" strike="noStrike" cap="none">
              <a:solidFill>
                <a:srgbClr val="000000"/>
              </a:solidFill>
              <a:latin typeface="Arial"/>
              <a:ea typeface="Arial"/>
              <a:cs typeface="Arial"/>
              <a:sym typeface="Arial"/>
            </a:endParaRPr>
          </a:p>
        </p:txBody>
      </p:sp>
      <p:pic>
        <p:nvPicPr>
          <p:cNvPr id="217" name="Google Shape;217;p21"/>
          <p:cNvPicPr preferRelativeResize="0"/>
          <p:nvPr/>
        </p:nvPicPr>
        <p:blipFill rotWithShape="1">
          <a:blip r:embed="rId3">
            <a:alphaModFix/>
          </a:blip>
          <a:srcRect/>
          <a:stretch/>
        </p:blipFill>
        <p:spPr>
          <a:xfrm>
            <a:off x="11430000" y="6109750"/>
            <a:ext cx="609600" cy="595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2"/>
          <p:cNvSpPr txBox="1"/>
          <p:nvPr/>
        </p:nvSpPr>
        <p:spPr>
          <a:xfrm>
            <a:off x="1952109" y="920649"/>
            <a:ext cx="8559800" cy="3909060"/>
          </a:xfrm>
          <a:prstGeom prst="rect">
            <a:avLst/>
          </a:prstGeom>
          <a:noFill/>
          <a:ln>
            <a:noFill/>
          </a:ln>
        </p:spPr>
        <p:txBody>
          <a:bodyPr spcFirstLastPara="1" wrap="square" lIns="0" tIns="60950" rIns="0" bIns="0" anchor="t" anchorCtr="0">
            <a:spAutoFit/>
          </a:bodyPr>
          <a:lstStyle/>
          <a:p>
            <a:pPr marL="240029" marR="5080" lvl="0" indent="-227965" algn="l" rtl="0">
              <a:lnSpc>
                <a:spcPct val="107857"/>
              </a:lnSpc>
              <a:spcBef>
                <a:spcPts val="0"/>
              </a:spcBef>
              <a:spcAft>
                <a:spcPts val="0"/>
              </a:spcAft>
              <a:buClr>
                <a:srgbClr val="000000"/>
              </a:buClr>
              <a:buSzPts val="2800"/>
              <a:buFont typeface="Arial"/>
              <a:buChar char="•"/>
            </a:pPr>
            <a:r>
              <a:rPr lang="en-US" sz="2800" b="0" i="0" u="none" strike="noStrike" cap="none" dirty="0">
                <a:solidFill>
                  <a:srgbClr val="000000"/>
                </a:solidFill>
                <a:latin typeface="Carlito"/>
                <a:ea typeface="Carlito"/>
                <a:cs typeface="Carlito"/>
                <a:sym typeface="Carlito"/>
              </a:rPr>
              <a:t>Mainly three types of business structure are continuing in 	Bangladesh.</a:t>
            </a:r>
            <a:endParaRPr sz="2800" b="0" i="0" u="none" strike="noStrike" cap="none" dirty="0">
              <a:solidFill>
                <a:srgbClr val="000000"/>
              </a:solidFill>
              <a:latin typeface="Carlito"/>
              <a:ea typeface="Carlito"/>
              <a:cs typeface="Carlito"/>
              <a:sym typeface="Carlito"/>
            </a:endParaRPr>
          </a:p>
          <a:p>
            <a:pPr marL="241300" marR="0" lvl="0" indent="0" algn="l" rtl="0">
              <a:lnSpc>
                <a:spcPct val="100535"/>
              </a:lnSpc>
              <a:spcBef>
                <a:spcPts val="0"/>
              </a:spcBef>
              <a:spcAft>
                <a:spcPts val="0"/>
              </a:spcAft>
              <a:buClr>
                <a:srgbClr val="000000"/>
              </a:buClr>
              <a:buSzPts val="2800"/>
              <a:buFont typeface="Arial"/>
              <a:buNone/>
            </a:pPr>
            <a:r>
              <a:rPr lang="en-US" sz="2800" b="0" i="0" u="none" strike="noStrike" cap="none" dirty="0">
                <a:solidFill>
                  <a:srgbClr val="000000"/>
                </a:solidFill>
                <a:latin typeface="Carlito"/>
                <a:ea typeface="Carlito"/>
                <a:cs typeface="Carlito"/>
                <a:sym typeface="Carlito"/>
              </a:rPr>
              <a:t>These are</a:t>
            </a:r>
            <a:endParaRPr sz="2800" b="0" i="0" u="none" strike="noStrike" cap="none" dirty="0">
              <a:solidFill>
                <a:srgbClr val="000000"/>
              </a:solidFill>
              <a:latin typeface="Carlito"/>
              <a:ea typeface="Carlito"/>
              <a:cs typeface="Carlito"/>
              <a:sym typeface="Carlito"/>
            </a:endParaRPr>
          </a:p>
          <a:p>
            <a:pPr marL="718185" marR="0" lvl="1" indent="-476884" algn="l" rtl="0">
              <a:lnSpc>
                <a:spcPct val="108035"/>
              </a:lnSpc>
              <a:spcBef>
                <a:spcPts val="0"/>
              </a:spcBef>
              <a:spcAft>
                <a:spcPts val="0"/>
              </a:spcAft>
              <a:buClr>
                <a:srgbClr val="000000"/>
              </a:buClr>
              <a:buSzPts val="2800"/>
              <a:buFont typeface="Carlito"/>
              <a:buAutoNum type="arabicParenBoth"/>
            </a:pPr>
            <a:r>
              <a:rPr lang="en-US" sz="2800" b="0" i="0" u="none" strike="noStrike" cap="none" dirty="0">
                <a:solidFill>
                  <a:srgbClr val="000000"/>
                </a:solidFill>
                <a:latin typeface="Carlito"/>
                <a:ea typeface="Carlito"/>
                <a:cs typeface="Carlito"/>
                <a:sym typeface="Carlito"/>
              </a:rPr>
              <a:t>Limited Company,</a:t>
            </a:r>
            <a:endParaRPr sz="2800" b="0" i="0" u="none" strike="noStrike" cap="none" dirty="0">
              <a:solidFill>
                <a:srgbClr val="000000"/>
              </a:solidFill>
              <a:latin typeface="Carlito"/>
              <a:ea typeface="Carlito"/>
              <a:cs typeface="Carlito"/>
              <a:sym typeface="Carlito"/>
            </a:endParaRPr>
          </a:p>
          <a:p>
            <a:pPr marL="718820" marR="0" lvl="1" indent="-477519" algn="l" rtl="0">
              <a:lnSpc>
                <a:spcPct val="108035"/>
              </a:lnSpc>
              <a:spcBef>
                <a:spcPts val="0"/>
              </a:spcBef>
              <a:spcAft>
                <a:spcPts val="0"/>
              </a:spcAft>
              <a:buClr>
                <a:srgbClr val="000000"/>
              </a:buClr>
              <a:buSzPts val="2800"/>
              <a:buFont typeface="Carlito"/>
              <a:buAutoNum type="arabicParenBoth"/>
            </a:pPr>
            <a:r>
              <a:rPr lang="en-US" sz="2800" b="0" i="0" u="none" strike="noStrike" cap="none" dirty="0">
                <a:solidFill>
                  <a:srgbClr val="000000"/>
                </a:solidFill>
                <a:latin typeface="Carlito"/>
                <a:ea typeface="Carlito"/>
                <a:cs typeface="Carlito"/>
                <a:sym typeface="Carlito"/>
              </a:rPr>
              <a:t>Partnership Firm and</a:t>
            </a:r>
            <a:endParaRPr sz="2800" b="0" i="0" u="none" strike="noStrike" cap="none" dirty="0">
              <a:solidFill>
                <a:srgbClr val="000000"/>
              </a:solidFill>
              <a:latin typeface="Carlito"/>
              <a:ea typeface="Carlito"/>
              <a:cs typeface="Carlito"/>
              <a:sym typeface="Carlito"/>
            </a:endParaRPr>
          </a:p>
          <a:p>
            <a:pPr marL="718820" marR="0" lvl="1" indent="-477519" algn="l" rtl="0">
              <a:lnSpc>
                <a:spcPct val="113928"/>
              </a:lnSpc>
              <a:spcBef>
                <a:spcPts val="0"/>
              </a:spcBef>
              <a:spcAft>
                <a:spcPts val="0"/>
              </a:spcAft>
              <a:buClr>
                <a:srgbClr val="000000"/>
              </a:buClr>
              <a:buSzPts val="2800"/>
              <a:buFont typeface="Carlito"/>
              <a:buAutoNum type="arabicParenBoth"/>
            </a:pPr>
            <a:r>
              <a:rPr lang="en-US" sz="2800" b="0" i="0" u="none" strike="noStrike" cap="none" dirty="0">
                <a:solidFill>
                  <a:srgbClr val="000000"/>
                </a:solidFill>
                <a:latin typeface="Carlito"/>
                <a:ea typeface="Carlito"/>
                <a:cs typeface="Carlito"/>
                <a:sym typeface="Carlito"/>
              </a:rPr>
              <a:t>Sole Proprietorship.</a:t>
            </a:r>
            <a:endParaRPr sz="2800" b="0" i="0" u="none" strike="noStrike" cap="none" dirty="0">
              <a:solidFill>
                <a:srgbClr val="000000"/>
              </a:solidFill>
              <a:latin typeface="Carlito"/>
              <a:ea typeface="Carlito"/>
              <a:cs typeface="Carlito"/>
              <a:sym typeface="Carlito"/>
            </a:endParaRPr>
          </a:p>
          <a:p>
            <a:pPr marL="241300" marR="0" lvl="0" indent="0" algn="l" rtl="0">
              <a:lnSpc>
                <a:spcPct val="114107"/>
              </a:lnSpc>
              <a:spcBef>
                <a:spcPts val="2685"/>
              </a:spcBef>
              <a:spcAft>
                <a:spcPts val="0"/>
              </a:spcAft>
              <a:buClr>
                <a:srgbClr val="000000"/>
              </a:buClr>
              <a:buSzPts val="2800"/>
              <a:buFont typeface="Arial"/>
              <a:buNone/>
            </a:pPr>
            <a:r>
              <a:rPr lang="en-US" sz="2800" b="0" i="0" u="none" strike="noStrike" cap="none" dirty="0">
                <a:solidFill>
                  <a:srgbClr val="000000"/>
                </a:solidFill>
                <a:latin typeface="Carlito"/>
                <a:ea typeface="Carlito"/>
                <a:cs typeface="Carlito"/>
                <a:sym typeface="Carlito"/>
              </a:rPr>
              <a:t>Limited Companies are two types one is</a:t>
            </a:r>
            <a:endParaRPr sz="2800" b="0" i="0" u="none" strike="noStrike" cap="none" dirty="0">
              <a:solidFill>
                <a:srgbClr val="000000"/>
              </a:solidFill>
              <a:latin typeface="Carlito"/>
              <a:ea typeface="Carlito"/>
              <a:cs typeface="Carlito"/>
              <a:sym typeface="Carlito"/>
            </a:endParaRPr>
          </a:p>
          <a:p>
            <a:pPr marL="707390" marR="0" lvl="2" indent="-466090" algn="l" rtl="0">
              <a:lnSpc>
                <a:spcPct val="108035"/>
              </a:lnSpc>
              <a:spcBef>
                <a:spcPts val="0"/>
              </a:spcBef>
              <a:spcAft>
                <a:spcPts val="0"/>
              </a:spcAft>
              <a:buClr>
                <a:srgbClr val="000000"/>
              </a:buClr>
              <a:buSzPts val="2800"/>
              <a:buFont typeface="Carlito"/>
              <a:buAutoNum type="alphaLcParenBoth"/>
            </a:pPr>
            <a:r>
              <a:rPr lang="en-US" sz="2800" b="0" i="0" u="none" strike="noStrike" cap="none" dirty="0">
                <a:solidFill>
                  <a:srgbClr val="000000"/>
                </a:solidFill>
                <a:latin typeface="Carlito"/>
                <a:ea typeface="Carlito"/>
                <a:cs typeface="Carlito"/>
                <a:sym typeface="Carlito"/>
              </a:rPr>
              <a:t>Private Limited Company and another is</a:t>
            </a:r>
            <a:endParaRPr sz="2800" b="0" i="0" u="none" strike="noStrike" cap="none" dirty="0">
              <a:solidFill>
                <a:srgbClr val="000000"/>
              </a:solidFill>
              <a:latin typeface="Carlito"/>
              <a:ea typeface="Carlito"/>
              <a:cs typeface="Carlito"/>
              <a:sym typeface="Carlito"/>
            </a:endParaRPr>
          </a:p>
          <a:p>
            <a:pPr marL="724535" marR="0" lvl="2" indent="-483234" algn="l" rtl="0">
              <a:lnSpc>
                <a:spcPct val="113928"/>
              </a:lnSpc>
              <a:spcBef>
                <a:spcPts val="0"/>
              </a:spcBef>
              <a:spcAft>
                <a:spcPts val="0"/>
              </a:spcAft>
              <a:buClr>
                <a:srgbClr val="000000"/>
              </a:buClr>
              <a:buSzPts val="2800"/>
              <a:buFont typeface="Carlito"/>
              <a:buAutoNum type="alphaLcParenBoth"/>
            </a:pPr>
            <a:r>
              <a:rPr lang="en-US" sz="2800" b="0" i="0" u="none" strike="noStrike" cap="none" dirty="0">
                <a:solidFill>
                  <a:srgbClr val="000000"/>
                </a:solidFill>
                <a:latin typeface="Carlito"/>
                <a:ea typeface="Carlito"/>
                <a:cs typeface="Carlito"/>
                <a:sym typeface="Carlito"/>
              </a:rPr>
              <a:t>Public Limited Company.</a:t>
            </a:r>
            <a:endParaRPr sz="2800" b="0" i="0" u="none" strike="noStrike" cap="none" dirty="0">
              <a:solidFill>
                <a:srgbClr val="000000"/>
              </a:solidFill>
              <a:latin typeface="Carlito"/>
              <a:ea typeface="Carlito"/>
              <a:cs typeface="Carlito"/>
              <a:sym typeface="Carlito"/>
            </a:endParaRPr>
          </a:p>
        </p:txBody>
      </p:sp>
      <p:pic>
        <p:nvPicPr>
          <p:cNvPr id="223" name="Google Shape;223;p22"/>
          <p:cNvPicPr preferRelativeResize="0"/>
          <p:nvPr/>
        </p:nvPicPr>
        <p:blipFill rotWithShape="1">
          <a:blip r:embed="rId3">
            <a:alphaModFix/>
          </a:blip>
          <a:srcRect/>
          <a:stretch/>
        </p:blipFill>
        <p:spPr>
          <a:xfrm>
            <a:off x="11430000" y="6109750"/>
            <a:ext cx="609600" cy="595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3"/>
          <p:cNvSpPr txBox="1"/>
          <p:nvPr/>
        </p:nvSpPr>
        <p:spPr>
          <a:xfrm>
            <a:off x="1840230" y="903396"/>
            <a:ext cx="10199370" cy="3395345"/>
          </a:xfrm>
          <a:prstGeom prst="rect">
            <a:avLst/>
          </a:prstGeom>
          <a:noFill/>
          <a:ln>
            <a:noFill/>
          </a:ln>
        </p:spPr>
        <p:txBody>
          <a:bodyPr spcFirstLastPara="1" wrap="square" lIns="0" tIns="60950" rIns="0" bIns="0" anchor="t" anchorCtr="0">
            <a:spAutoFit/>
          </a:bodyPr>
          <a:lstStyle/>
          <a:p>
            <a:pPr marL="240029" marR="5080" lvl="0" indent="-227965" algn="l" rtl="0">
              <a:lnSpc>
                <a:spcPct val="107857"/>
              </a:lnSpc>
              <a:spcBef>
                <a:spcPts val="0"/>
              </a:spcBef>
              <a:spcAft>
                <a:spcPts val="0"/>
              </a:spcAft>
              <a:buClr>
                <a:srgbClr val="000000"/>
              </a:buClr>
              <a:buSzPts val="2800"/>
              <a:buFont typeface="Arial"/>
              <a:buChar char="•"/>
            </a:pPr>
            <a:r>
              <a:rPr lang="en-US" sz="2800" b="1" i="0" u="none" strike="noStrike" cap="none" dirty="0">
                <a:solidFill>
                  <a:srgbClr val="000000"/>
                </a:solidFill>
                <a:latin typeface="Carlito"/>
                <a:ea typeface="Carlito"/>
                <a:cs typeface="Carlito"/>
                <a:sym typeface="Carlito"/>
              </a:rPr>
              <a:t>To form Private Limited Company minimum two and maximum fifty 	directors required.</a:t>
            </a:r>
            <a:endParaRPr sz="2800" b="0" i="0" u="none" strike="noStrike" cap="none" dirty="0">
              <a:solidFill>
                <a:srgbClr val="000000"/>
              </a:solidFill>
              <a:latin typeface="Carlito"/>
              <a:ea typeface="Carlito"/>
              <a:cs typeface="Carlito"/>
              <a:sym typeface="Carlito"/>
            </a:endParaRPr>
          </a:p>
          <a:p>
            <a:pPr marL="240029" marR="167640" lvl="0" indent="-227965" algn="l" rtl="0">
              <a:lnSpc>
                <a:spcPct val="107857"/>
              </a:lnSpc>
              <a:spcBef>
                <a:spcPts val="1015"/>
              </a:spcBef>
              <a:spcAft>
                <a:spcPts val="0"/>
              </a:spcAft>
              <a:buClr>
                <a:srgbClr val="000000"/>
              </a:buClr>
              <a:buSzPts val="2800"/>
              <a:buFont typeface="Arial"/>
              <a:buChar char="•"/>
            </a:pPr>
            <a:r>
              <a:rPr lang="en-US" sz="2800" b="1" i="0" u="none" strike="noStrike" cap="none" dirty="0">
                <a:solidFill>
                  <a:srgbClr val="000000"/>
                </a:solidFill>
                <a:latin typeface="Carlito"/>
                <a:ea typeface="Carlito"/>
                <a:cs typeface="Carlito"/>
                <a:sym typeface="Carlito"/>
              </a:rPr>
              <a:t>On the other hand, for Public Limited Company minimum member 	should be seven and the maximum is unlimited.</a:t>
            </a:r>
            <a:endParaRPr sz="2800" b="0" i="0" u="none" strike="noStrike" cap="none" dirty="0">
              <a:solidFill>
                <a:srgbClr val="000000"/>
              </a:solidFill>
              <a:latin typeface="Carlito"/>
              <a:ea typeface="Carlito"/>
              <a:cs typeface="Carlito"/>
              <a:sym typeface="Carlito"/>
            </a:endParaRPr>
          </a:p>
          <a:p>
            <a:pPr marL="241300" marR="27305" lvl="0" indent="-229234" algn="l" rtl="0">
              <a:lnSpc>
                <a:spcPct val="90000"/>
              </a:lnSpc>
              <a:spcBef>
                <a:spcPts val="955"/>
              </a:spcBef>
              <a:spcAft>
                <a:spcPts val="0"/>
              </a:spcAft>
              <a:buClr>
                <a:srgbClr val="000000"/>
              </a:buClr>
              <a:buSzPts val="2800"/>
              <a:buFont typeface="Arial"/>
              <a:buChar char="•"/>
            </a:pPr>
            <a:r>
              <a:rPr lang="en-US" sz="2800" b="0" i="0" u="none" strike="noStrike" cap="none" dirty="0">
                <a:solidFill>
                  <a:srgbClr val="000000"/>
                </a:solidFill>
                <a:latin typeface="Arial"/>
                <a:ea typeface="Arial"/>
                <a:cs typeface="Arial"/>
                <a:sym typeface="Arial"/>
              </a:rPr>
              <a:t>	</a:t>
            </a:r>
            <a:r>
              <a:rPr lang="en-US" sz="2800" b="1" i="0" u="none" strike="noStrike" cap="none" dirty="0">
                <a:solidFill>
                  <a:srgbClr val="000000"/>
                </a:solidFill>
                <a:latin typeface="Carlito"/>
                <a:ea typeface="Carlito"/>
                <a:cs typeface="Carlito"/>
                <a:sym typeface="Carlito"/>
              </a:rPr>
              <a:t>For forming a Joint Venture Company minimum member should be two and maximum fifty. Out of all members minimum, one should be Bangladeshi and minimum one should be Foreigner. In Bangladesh no scope to start a Limited Company by one man.</a:t>
            </a:r>
            <a:endParaRPr sz="2800" b="0" i="0" u="none" strike="noStrike" cap="none" dirty="0">
              <a:solidFill>
                <a:srgbClr val="000000"/>
              </a:solidFill>
              <a:latin typeface="Carlito"/>
              <a:ea typeface="Carlito"/>
              <a:cs typeface="Carlito"/>
              <a:sym typeface="Carlito"/>
            </a:endParaRPr>
          </a:p>
        </p:txBody>
      </p:sp>
      <p:pic>
        <p:nvPicPr>
          <p:cNvPr id="229" name="Google Shape;229;p23"/>
          <p:cNvPicPr preferRelativeResize="0"/>
          <p:nvPr/>
        </p:nvPicPr>
        <p:blipFill rotWithShape="1">
          <a:blip r:embed="rId3">
            <a:alphaModFix/>
          </a:blip>
          <a:srcRect/>
          <a:stretch/>
        </p:blipFill>
        <p:spPr>
          <a:xfrm>
            <a:off x="11430000" y="6109750"/>
            <a:ext cx="609600" cy="5958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4"/>
          <p:cNvSpPr txBox="1">
            <a:spLocks noGrp="1"/>
          </p:cNvSpPr>
          <p:nvPr>
            <p:ph type="title"/>
          </p:nvPr>
        </p:nvSpPr>
        <p:spPr>
          <a:xfrm>
            <a:off x="916939" y="609676"/>
            <a:ext cx="3655060"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u="sng">
                <a:latin typeface="Arial Black"/>
                <a:ea typeface="Arial Black"/>
                <a:cs typeface="Arial Black"/>
                <a:sym typeface="Arial Black"/>
              </a:rPr>
              <a:t>Corporation</a:t>
            </a:r>
            <a:endParaRPr/>
          </a:p>
        </p:txBody>
      </p:sp>
      <p:pic>
        <p:nvPicPr>
          <p:cNvPr id="235" name="Google Shape;235;p24"/>
          <p:cNvPicPr preferRelativeResize="0"/>
          <p:nvPr/>
        </p:nvPicPr>
        <p:blipFill rotWithShape="1">
          <a:blip r:embed="rId3">
            <a:alphaModFix/>
          </a:blip>
          <a:srcRect/>
          <a:stretch/>
        </p:blipFill>
        <p:spPr>
          <a:xfrm>
            <a:off x="918972" y="1242060"/>
            <a:ext cx="3684270" cy="89153"/>
          </a:xfrm>
          <a:prstGeom prst="rect">
            <a:avLst/>
          </a:prstGeom>
          <a:noFill/>
          <a:ln>
            <a:noFill/>
          </a:ln>
        </p:spPr>
      </p:pic>
      <p:grpSp>
        <p:nvGrpSpPr>
          <p:cNvPr id="236" name="Google Shape;236;p24"/>
          <p:cNvGrpSpPr/>
          <p:nvPr/>
        </p:nvGrpSpPr>
        <p:grpSpPr>
          <a:xfrm>
            <a:off x="1737168" y="1477892"/>
            <a:ext cx="3827526" cy="5333250"/>
            <a:chOff x="528827" y="1496555"/>
            <a:chExt cx="3827526" cy="5333250"/>
          </a:xfrm>
        </p:grpSpPr>
        <p:pic>
          <p:nvPicPr>
            <p:cNvPr id="237" name="Google Shape;237;p24"/>
            <p:cNvPicPr preferRelativeResize="0"/>
            <p:nvPr/>
          </p:nvPicPr>
          <p:blipFill rotWithShape="1">
            <a:blip r:embed="rId4">
              <a:alphaModFix/>
            </a:blip>
            <a:srcRect/>
            <a:stretch/>
          </p:blipFill>
          <p:spPr>
            <a:xfrm>
              <a:off x="944007" y="2481187"/>
              <a:ext cx="122882" cy="122698"/>
            </a:xfrm>
            <a:prstGeom prst="rect">
              <a:avLst/>
            </a:prstGeom>
            <a:noFill/>
            <a:ln>
              <a:noFill/>
            </a:ln>
          </p:spPr>
        </p:pic>
        <p:pic>
          <p:nvPicPr>
            <p:cNvPr id="238" name="Google Shape;238;p24"/>
            <p:cNvPicPr preferRelativeResize="0"/>
            <p:nvPr/>
          </p:nvPicPr>
          <p:blipFill rotWithShape="1">
            <a:blip r:embed="rId5">
              <a:alphaModFix/>
            </a:blip>
            <a:srcRect/>
            <a:stretch/>
          </p:blipFill>
          <p:spPr>
            <a:xfrm>
              <a:off x="1261695" y="2407352"/>
              <a:ext cx="2178889" cy="291540"/>
            </a:xfrm>
            <a:prstGeom prst="rect">
              <a:avLst/>
            </a:prstGeom>
            <a:noFill/>
            <a:ln>
              <a:noFill/>
            </a:ln>
          </p:spPr>
        </p:pic>
        <p:pic>
          <p:nvPicPr>
            <p:cNvPr id="239" name="Google Shape;239;p24"/>
            <p:cNvPicPr preferRelativeResize="0"/>
            <p:nvPr/>
          </p:nvPicPr>
          <p:blipFill rotWithShape="1">
            <a:blip r:embed="rId6">
              <a:alphaModFix/>
            </a:blip>
            <a:srcRect/>
            <a:stretch/>
          </p:blipFill>
          <p:spPr>
            <a:xfrm>
              <a:off x="752855" y="2645663"/>
              <a:ext cx="500634" cy="627126"/>
            </a:xfrm>
            <a:prstGeom prst="rect">
              <a:avLst/>
            </a:prstGeom>
            <a:noFill/>
            <a:ln>
              <a:noFill/>
            </a:ln>
          </p:spPr>
        </p:pic>
        <p:pic>
          <p:nvPicPr>
            <p:cNvPr id="240" name="Google Shape;240;p24"/>
            <p:cNvPicPr preferRelativeResize="0"/>
            <p:nvPr/>
          </p:nvPicPr>
          <p:blipFill rotWithShape="1">
            <a:blip r:embed="rId7">
              <a:alphaModFix/>
            </a:blip>
            <a:srcRect/>
            <a:stretch/>
          </p:blipFill>
          <p:spPr>
            <a:xfrm>
              <a:off x="1065276" y="2648711"/>
              <a:ext cx="2841498" cy="624077"/>
            </a:xfrm>
            <a:prstGeom prst="rect">
              <a:avLst/>
            </a:prstGeom>
            <a:noFill/>
            <a:ln>
              <a:noFill/>
            </a:ln>
          </p:spPr>
        </p:pic>
        <p:pic>
          <p:nvPicPr>
            <p:cNvPr id="241" name="Google Shape;241;p24"/>
            <p:cNvPicPr preferRelativeResize="0"/>
            <p:nvPr/>
          </p:nvPicPr>
          <p:blipFill rotWithShape="1">
            <a:blip r:embed="rId8">
              <a:alphaModFix/>
            </a:blip>
            <a:srcRect/>
            <a:stretch/>
          </p:blipFill>
          <p:spPr>
            <a:xfrm>
              <a:off x="765047" y="3072383"/>
              <a:ext cx="448830" cy="584453"/>
            </a:xfrm>
            <a:prstGeom prst="rect">
              <a:avLst/>
            </a:prstGeom>
            <a:noFill/>
            <a:ln>
              <a:noFill/>
            </a:ln>
          </p:spPr>
        </p:pic>
        <p:pic>
          <p:nvPicPr>
            <p:cNvPr id="242" name="Google Shape;242;p24"/>
            <p:cNvPicPr preferRelativeResize="0"/>
            <p:nvPr/>
          </p:nvPicPr>
          <p:blipFill rotWithShape="1">
            <a:blip r:embed="rId9">
              <a:alphaModFix/>
            </a:blip>
            <a:srcRect/>
            <a:stretch/>
          </p:blipFill>
          <p:spPr>
            <a:xfrm>
              <a:off x="1229868" y="3043427"/>
              <a:ext cx="1948433" cy="624078"/>
            </a:xfrm>
            <a:prstGeom prst="rect">
              <a:avLst/>
            </a:prstGeom>
            <a:noFill/>
            <a:ln>
              <a:noFill/>
            </a:ln>
          </p:spPr>
        </p:pic>
        <p:pic>
          <p:nvPicPr>
            <p:cNvPr id="243" name="Google Shape;243;p24"/>
            <p:cNvPicPr preferRelativeResize="0"/>
            <p:nvPr/>
          </p:nvPicPr>
          <p:blipFill rotWithShape="1">
            <a:blip r:embed="rId10">
              <a:alphaModFix/>
            </a:blip>
            <a:srcRect/>
            <a:stretch/>
          </p:blipFill>
          <p:spPr>
            <a:xfrm>
              <a:off x="728471" y="3381755"/>
              <a:ext cx="546354" cy="717041"/>
            </a:xfrm>
            <a:prstGeom prst="rect">
              <a:avLst/>
            </a:prstGeom>
            <a:noFill/>
            <a:ln>
              <a:noFill/>
            </a:ln>
          </p:spPr>
        </p:pic>
        <p:pic>
          <p:nvPicPr>
            <p:cNvPr id="244" name="Google Shape;244;p24"/>
            <p:cNvPicPr preferRelativeResize="0"/>
            <p:nvPr/>
          </p:nvPicPr>
          <p:blipFill rotWithShape="1">
            <a:blip r:embed="rId11">
              <a:alphaModFix/>
            </a:blip>
            <a:srcRect/>
            <a:stretch/>
          </p:blipFill>
          <p:spPr>
            <a:xfrm>
              <a:off x="1062227" y="3433571"/>
              <a:ext cx="942594" cy="621029"/>
            </a:xfrm>
            <a:prstGeom prst="rect">
              <a:avLst/>
            </a:prstGeom>
            <a:noFill/>
            <a:ln>
              <a:noFill/>
            </a:ln>
          </p:spPr>
        </p:pic>
        <p:pic>
          <p:nvPicPr>
            <p:cNvPr id="245" name="Google Shape;245;p24"/>
            <p:cNvPicPr preferRelativeResize="0"/>
            <p:nvPr/>
          </p:nvPicPr>
          <p:blipFill rotWithShape="1">
            <a:blip r:embed="rId6">
              <a:alphaModFix/>
            </a:blip>
            <a:srcRect/>
            <a:stretch/>
          </p:blipFill>
          <p:spPr>
            <a:xfrm>
              <a:off x="752855" y="3831336"/>
              <a:ext cx="500634" cy="627126"/>
            </a:xfrm>
            <a:prstGeom prst="rect">
              <a:avLst/>
            </a:prstGeom>
            <a:noFill/>
            <a:ln>
              <a:noFill/>
            </a:ln>
          </p:spPr>
        </p:pic>
        <p:pic>
          <p:nvPicPr>
            <p:cNvPr id="246" name="Google Shape;246;p24"/>
            <p:cNvPicPr preferRelativeResize="0"/>
            <p:nvPr/>
          </p:nvPicPr>
          <p:blipFill rotWithShape="1">
            <a:blip r:embed="rId12">
              <a:alphaModFix/>
            </a:blip>
            <a:srcRect/>
            <a:stretch/>
          </p:blipFill>
          <p:spPr>
            <a:xfrm>
              <a:off x="1065276" y="3834383"/>
              <a:ext cx="2256281" cy="624077"/>
            </a:xfrm>
            <a:prstGeom prst="rect">
              <a:avLst/>
            </a:prstGeom>
            <a:noFill/>
            <a:ln>
              <a:noFill/>
            </a:ln>
          </p:spPr>
        </p:pic>
        <p:pic>
          <p:nvPicPr>
            <p:cNvPr id="247" name="Google Shape;247;p24"/>
            <p:cNvPicPr preferRelativeResize="0"/>
            <p:nvPr/>
          </p:nvPicPr>
          <p:blipFill rotWithShape="1">
            <a:blip r:embed="rId6">
              <a:alphaModFix/>
            </a:blip>
            <a:srcRect/>
            <a:stretch/>
          </p:blipFill>
          <p:spPr>
            <a:xfrm>
              <a:off x="752855" y="4226052"/>
              <a:ext cx="500634" cy="627126"/>
            </a:xfrm>
            <a:prstGeom prst="rect">
              <a:avLst/>
            </a:prstGeom>
            <a:noFill/>
            <a:ln>
              <a:noFill/>
            </a:ln>
          </p:spPr>
        </p:pic>
        <p:pic>
          <p:nvPicPr>
            <p:cNvPr id="248" name="Google Shape;248;p24"/>
            <p:cNvPicPr preferRelativeResize="0"/>
            <p:nvPr/>
          </p:nvPicPr>
          <p:blipFill rotWithShape="1">
            <a:blip r:embed="rId13">
              <a:alphaModFix/>
            </a:blip>
            <a:srcRect/>
            <a:stretch/>
          </p:blipFill>
          <p:spPr>
            <a:xfrm>
              <a:off x="1065276" y="4229099"/>
              <a:ext cx="2932938" cy="624077"/>
            </a:xfrm>
            <a:prstGeom prst="rect">
              <a:avLst/>
            </a:prstGeom>
            <a:noFill/>
            <a:ln>
              <a:noFill/>
            </a:ln>
          </p:spPr>
        </p:pic>
        <p:pic>
          <p:nvPicPr>
            <p:cNvPr id="249" name="Google Shape;249;p24"/>
            <p:cNvPicPr preferRelativeResize="0"/>
            <p:nvPr/>
          </p:nvPicPr>
          <p:blipFill rotWithShape="1">
            <a:blip r:embed="rId8">
              <a:alphaModFix/>
            </a:blip>
            <a:srcRect/>
            <a:stretch/>
          </p:blipFill>
          <p:spPr>
            <a:xfrm>
              <a:off x="765047" y="4652771"/>
              <a:ext cx="448830" cy="584454"/>
            </a:xfrm>
            <a:prstGeom prst="rect">
              <a:avLst/>
            </a:prstGeom>
            <a:noFill/>
            <a:ln>
              <a:noFill/>
            </a:ln>
          </p:spPr>
        </p:pic>
        <p:pic>
          <p:nvPicPr>
            <p:cNvPr id="250" name="Google Shape;250;p24"/>
            <p:cNvPicPr preferRelativeResize="0"/>
            <p:nvPr/>
          </p:nvPicPr>
          <p:blipFill rotWithShape="1">
            <a:blip r:embed="rId14">
              <a:alphaModFix/>
            </a:blip>
            <a:srcRect/>
            <a:stretch/>
          </p:blipFill>
          <p:spPr>
            <a:xfrm>
              <a:off x="1229868" y="4623815"/>
              <a:ext cx="1386078" cy="624078"/>
            </a:xfrm>
            <a:prstGeom prst="rect">
              <a:avLst/>
            </a:prstGeom>
            <a:noFill/>
            <a:ln>
              <a:noFill/>
            </a:ln>
          </p:spPr>
        </p:pic>
        <p:pic>
          <p:nvPicPr>
            <p:cNvPr id="251" name="Google Shape;251;p24"/>
            <p:cNvPicPr preferRelativeResize="0"/>
            <p:nvPr/>
          </p:nvPicPr>
          <p:blipFill rotWithShape="1">
            <a:blip r:embed="rId6">
              <a:alphaModFix/>
            </a:blip>
            <a:srcRect/>
            <a:stretch/>
          </p:blipFill>
          <p:spPr>
            <a:xfrm>
              <a:off x="752855" y="5017007"/>
              <a:ext cx="500634" cy="627126"/>
            </a:xfrm>
            <a:prstGeom prst="rect">
              <a:avLst/>
            </a:prstGeom>
            <a:noFill/>
            <a:ln>
              <a:noFill/>
            </a:ln>
          </p:spPr>
        </p:pic>
        <p:pic>
          <p:nvPicPr>
            <p:cNvPr id="252" name="Google Shape;252;p24"/>
            <p:cNvPicPr preferRelativeResize="0"/>
            <p:nvPr/>
          </p:nvPicPr>
          <p:blipFill rotWithShape="1">
            <a:blip r:embed="rId15">
              <a:alphaModFix/>
            </a:blip>
            <a:srcRect/>
            <a:stretch/>
          </p:blipFill>
          <p:spPr>
            <a:xfrm>
              <a:off x="1065276" y="5020056"/>
              <a:ext cx="2701290" cy="624078"/>
            </a:xfrm>
            <a:prstGeom prst="rect">
              <a:avLst/>
            </a:prstGeom>
            <a:noFill/>
            <a:ln>
              <a:noFill/>
            </a:ln>
          </p:spPr>
        </p:pic>
        <p:pic>
          <p:nvPicPr>
            <p:cNvPr id="253" name="Google Shape;253;p24"/>
            <p:cNvPicPr preferRelativeResize="0"/>
            <p:nvPr/>
          </p:nvPicPr>
          <p:blipFill rotWithShape="1">
            <a:blip r:embed="rId8">
              <a:alphaModFix/>
            </a:blip>
            <a:srcRect/>
            <a:stretch/>
          </p:blipFill>
          <p:spPr>
            <a:xfrm>
              <a:off x="765047" y="5443715"/>
              <a:ext cx="448830" cy="584454"/>
            </a:xfrm>
            <a:prstGeom prst="rect">
              <a:avLst/>
            </a:prstGeom>
            <a:noFill/>
            <a:ln>
              <a:noFill/>
            </a:ln>
          </p:spPr>
        </p:pic>
        <p:pic>
          <p:nvPicPr>
            <p:cNvPr id="254" name="Google Shape;254;p24"/>
            <p:cNvPicPr preferRelativeResize="0"/>
            <p:nvPr/>
          </p:nvPicPr>
          <p:blipFill rotWithShape="1">
            <a:blip r:embed="rId16">
              <a:alphaModFix/>
            </a:blip>
            <a:srcRect/>
            <a:stretch/>
          </p:blipFill>
          <p:spPr>
            <a:xfrm>
              <a:off x="1229868" y="5414771"/>
              <a:ext cx="3126485" cy="624078"/>
            </a:xfrm>
            <a:prstGeom prst="rect">
              <a:avLst/>
            </a:prstGeom>
            <a:noFill/>
            <a:ln>
              <a:noFill/>
            </a:ln>
          </p:spPr>
        </p:pic>
        <p:pic>
          <p:nvPicPr>
            <p:cNvPr id="255" name="Google Shape;255;p24"/>
            <p:cNvPicPr preferRelativeResize="0"/>
            <p:nvPr/>
          </p:nvPicPr>
          <p:blipFill rotWithShape="1">
            <a:blip r:embed="rId6">
              <a:alphaModFix/>
            </a:blip>
            <a:srcRect/>
            <a:stretch/>
          </p:blipFill>
          <p:spPr>
            <a:xfrm>
              <a:off x="752855" y="5806439"/>
              <a:ext cx="500634" cy="627126"/>
            </a:xfrm>
            <a:prstGeom prst="rect">
              <a:avLst/>
            </a:prstGeom>
            <a:noFill/>
            <a:ln>
              <a:noFill/>
            </a:ln>
          </p:spPr>
        </p:pic>
        <p:pic>
          <p:nvPicPr>
            <p:cNvPr id="256" name="Google Shape;256;p24"/>
            <p:cNvPicPr preferRelativeResize="0"/>
            <p:nvPr/>
          </p:nvPicPr>
          <p:blipFill rotWithShape="1">
            <a:blip r:embed="rId17">
              <a:alphaModFix/>
            </a:blip>
            <a:srcRect/>
            <a:stretch/>
          </p:blipFill>
          <p:spPr>
            <a:xfrm>
              <a:off x="1065276" y="5809488"/>
              <a:ext cx="2259329" cy="624078"/>
            </a:xfrm>
            <a:prstGeom prst="rect">
              <a:avLst/>
            </a:prstGeom>
            <a:noFill/>
            <a:ln>
              <a:noFill/>
            </a:ln>
          </p:spPr>
        </p:pic>
        <p:pic>
          <p:nvPicPr>
            <p:cNvPr id="257" name="Google Shape;257;p24"/>
            <p:cNvPicPr preferRelativeResize="0"/>
            <p:nvPr/>
          </p:nvPicPr>
          <p:blipFill rotWithShape="1">
            <a:blip r:embed="rId8">
              <a:alphaModFix/>
            </a:blip>
            <a:srcRect/>
            <a:stretch/>
          </p:blipFill>
          <p:spPr>
            <a:xfrm>
              <a:off x="765047" y="6234690"/>
              <a:ext cx="448830" cy="584441"/>
            </a:xfrm>
            <a:prstGeom prst="rect">
              <a:avLst/>
            </a:prstGeom>
            <a:noFill/>
            <a:ln>
              <a:noFill/>
            </a:ln>
          </p:spPr>
        </p:pic>
        <p:pic>
          <p:nvPicPr>
            <p:cNvPr id="258" name="Google Shape;258;p24"/>
            <p:cNvPicPr preferRelativeResize="0"/>
            <p:nvPr/>
          </p:nvPicPr>
          <p:blipFill rotWithShape="1">
            <a:blip r:embed="rId18">
              <a:alphaModFix/>
            </a:blip>
            <a:srcRect/>
            <a:stretch/>
          </p:blipFill>
          <p:spPr>
            <a:xfrm>
              <a:off x="1229868" y="6205727"/>
              <a:ext cx="2913126" cy="624078"/>
            </a:xfrm>
            <a:prstGeom prst="rect">
              <a:avLst/>
            </a:prstGeom>
            <a:noFill/>
            <a:ln>
              <a:noFill/>
            </a:ln>
          </p:spPr>
        </p:pic>
        <p:pic>
          <p:nvPicPr>
            <p:cNvPr id="259" name="Google Shape;259;p24"/>
            <p:cNvPicPr preferRelativeResize="0"/>
            <p:nvPr/>
          </p:nvPicPr>
          <p:blipFill rotWithShape="1">
            <a:blip r:embed="rId19">
              <a:alphaModFix/>
            </a:blip>
            <a:srcRect/>
            <a:stretch/>
          </p:blipFill>
          <p:spPr>
            <a:xfrm>
              <a:off x="528827" y="1496555"/>
              <a:ext cx="3710178" cy="886218"/>
            </a:xfrm>
            <a:prstGeom prst="rect">
              <a:avLst/>
            </a:prstGeom>
            <a:noFill/>
            <a:ln>
              <a:noFill/>
            </a:ln>
          </p:spPr>
        </p:pic>
        <p:pic>
          <p:nvPicPr>
            <p:cNvPr id="260" name="Google Shape;260;p24"/>
            <p:cNvPicPr preferRelativeResize="0"/>
            <p:nvPr/>
          </p:nvPicPr>
          <p:blipFill rotWithShape="1">
            <a:blip r:embed="rId20">
              <a:alphaModFix/>
            </a:blip>
            <a:srcRect/>
            <a:stretch/>
          </p:blipFill>
          <p:spPr>
            <a:xfrm>
              <a:off x="1197863" y="1592579"/>
              <a:ext cx="2559558" cy="790194"/>
            </a:xfrm>
            <a:prstGeom prst="rect">
              <a:avLst/>
            </a:prstGeom>
            <a:noFill/>
            <a:ln>
              <a:noFill/>
            </a:ln>
          </p:spPr>
        </p:pic>
      </p:grpSp>
      <p:sp>
        <p:nvSpPr>
          <p:cNvPr id="261" name="Google Shape;261;p24"/>
          <p:cNvSpPr txBox="1"/>
          <p:nvPr/>
        </p:nvSpPr>
        <p:spPr>
          <a:xfrm>
            <a:off x="2771007" y="1709291"/>
            <a:ext cx="3253740" cy="4950460"/>
          </a:xfrm>
          <a:prstGeom prst="rect">
            <a:avLst/>
          </a:prstGeom>
          <a:noFill/>
          <a:ln>
            <a:noFill/>
          </a:ln>
        </p:spPr>
        <p:txBody>
          <a:bodyPr spcFirstLastPara="1" wrap="square" lIns="0" tIns="12050" rIns="0" bIns="0" anchor="t" anchorCtr="0">
            <a:spAutoFit/>
          </a:bodyPr>
          <a:lstStyle/>
          <a:p>
            <a:pPr marL="502919"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0000"/>
                </a:solidFill>
                <a:latin typeface="Tahoma"/>
                <a:ea typeface="Tahoma"/>
                <a:cs typeface="Tahoma"/>
                <a:sym typeface="Tahoma"/>
              </a:rPr>
              <a:t>Advantages</a:t>
            </a:r>
            <a:endParaRPr sz="2800" b="0" i="0" u="none" strike="noStrike" cap="none" dirty="0">
              <a:solidFill>
                <a:srgbClr val="000000"/>
              </a:solidFill>
              <a:latin typeface="Tahoma"/>
              <a:ea typeface="Tahoma"/>
              <a:cs typeface="Tahoma"/>
              <a:sym typeface="Tahoma"/>
            </a:endParaRPr>
          </a:p>
          <a:p>
            <a:pPr marL="323215" marR="0" lvl="0" indent="-310515" algn="l" rtl="0">
              <a:lnSpc>
                <a:spcPct val="100000"/>
              </a:lnSpc>
              <a:spcBef>
                <a:spcPts val="1650"/>
              </a:spcBef>
              <a:spcAft>
                <a:spcPts val="0"/>
              </a:spcAft>
              <a:buClr>
                <a:srgbClr val="800080"/>
              </a:buClr>
              <a:buSzPts val="2200"/>
              <a:buFont typeface="Tahoma"/>
              <a:buChar char="•"/>
            </a:pPr>
            <a:r>
              <a:rPr lang="en-US" sz="2200" b="1" i="0" u="none" strike="noStrike" cap="none" dirty="0">
                <a:solidFill>
                  <a:srgbClr val="000000"/>
                </a:solidFill>
                <a:latin typeface="Tahoma"/>
                <a:ea typeface="Tahoma"/>
                <a:cs typeface="Tahoma"/>
                <a:sym typeface="Tahoma"/>
              </a:rPr>
              <a:t>Limited liability</a:t>
            </a:r>
            <a:endParaRPr sz="2200" b="0" i="0" u="none" strike="noStrike" cap="none" dirty="0">
              <a:solidFill>
                <a:srgbClr val="000000"/>
              </a:solidFill>
              <a:latin typeface="Tahoma"/>
              <a:ea typeface="Tahoma"/>
              <a:cs typeface="Tahoma"/>
              <a:sym typeface="Tahoma"/>
            </a:endParaRPr>
          </a:p>
          <a:p>
            <a:pPr marL="323215" marR="0" lvl="0" indent="-310515" algn="l" rtl="0">
              <a:lnSpc>
                <a:spcPct val="100000"/>
              </a:lnSpc>
              <a:spcBef>
                <a:spcPts val="480"/>
              </a:spcBef>
              <a:spcAft>
                <a:spcPts val="0"/>
              </a:spcAft>
              <a:buClr>
                <a:srgbClr val="800080"/>
              </a:buClr>
              <a:buSzPts val="2200"/>
              <a:buFont typeface="Tahoma"/>
              <a:buChar char="•"/>
            </a:pPr>
            <a:r>
              <a:rPr lang="en-US" sz="2200" b="1" i="0" u="none" strike="noStrike" cap="none" dirty="0">
                <a:solidFill>
                  <a:srgbClr val="000000"/>
                </a:solidFill>
                <a:latin typeface="Tahoma"/>
                <a:ea typeface="Tahoma"/>
                <a:cs typeface="Tahoma"/>
                <a:sym typeface="Tahoma"/>
              </a:rPr>
              <a:t>More money for</a:t>
            </a:r>
            <a:endParaRPr sz="2200" b="0" i="0" u="none" strike="noStrike" cap="none" dirty="0">
              <a:solidFill>
                <a:srgbClr val="000000"/>
              </a:solidFill>
              <a:latin typeface="Tahoma"/>
              <a:ea typeface="Tahoma"/>
              <a:cs typeface="Tahoma"/>
              <a:sym typeface="Tahoma"/>
            </a:endParaRPr>
          </a:p>
          <a:p>
            <a:pPr marL="488315" marR="0" lvl="0" indent="-475615" algn="l" rtl="0">
              <a:lnSpc>
                <a:spcPct val="100000"/>
              </a:lnSpc>
              <a:spcBef>
                <a:spcPts val="470"/>
              </a:spcBef>
              <a:spcAft>
                <a:spcPts val="0"/>
              </a:spcAft>
              <a:buClr>
                <a:srgbClr val="800080"/>
              </a:buClr>
              <a:buSzPts val="2200"/>
              <a:buFont typeface="Arial"/>
              <a:buChar char="•"/>
            </a:pPr>
            <a:r>
              <a:rPr lang="en-US" sz="2200" b="1" i="0" u="none" strike="noStrike" cap="none" dirty="0">
                <a:solidFill>
                  <a:srgbClr val="000000"/>
                </a:solidFill>
                <a:latin typeface="Tahoma"/>
                <a:ea typeface="Tahoma"/>
                <a:cs typeface="Tahoma"/>
                <a:sym typeface="Tahoma"/>
              </a:rPr>
              <a:t>investment</a:t>
            </a:r>
            <a:endParaRPr sz="2200" b="0" i="0" u="none" strike="noStrike" cap="none" dirty="0">
              <a:solidFill>
                <a:srgbClr val="000000"/>
              </a:solidFill>
              <a:latin typeface="Tahoma"/>
              <a:ea typeface="Tahoma"/>
              <a:cs typeface="Tahoma"/>
              <a:sym typeface="Tahoma"/>
            </a:endParaRPr>
          </a:p>
          <a:p>
            <a:pPr marL="318770" marR="0" lvl="0" indent="-306070" algn="l" rtl="0">
              <a:lnSpc>
                <a:spcPct val="100000"/>
              </a:lnSpc>
              <a:spcBef>
                <a:spcPts val="430"/>
              </a:spcBef>
              <a:spcAft>
                <a:spcPts val="0"/>
              </a:spcAft>
              <a:buClr>
                <a:srgbClr val="800080"/>
              </a:buClr>
              <a:buSzPts val="2750"/>
              <a:buFont typeface="Arial"/>
              <a:buChar char="•"/>
            </a:pPr>
            <a:r>
              <a:rPr lang="en-US" sz="2200" b="1" i="0" u="none" strike="noStrike" cap="none" dirty="0">
                <a:solidFill>
                  <a:srgbClr val="000000"/>
                </a:solidFill>
                <a:latin typeface="Tahoma"/>
                <a:ea typeface="Tahoma"/>
                <a:cs typeface="Tahoma"/>
                <a:sym typeface="Tahoma"/>
              </a:rPr>
              <a:t>Size</a:t>
            </a:r>
            <a:endParaRPr sz="2200" b="0" i="0" u="none" strike="noStrike" cap="none" dirty="0">
              <a:solidFill>
                <a:srgbClr val="000000"/>
              </a:solidFill>
              <a:latin typeface="Tahoma"/>
              <a:ea typeface="Tahoma"/>
              <a:cs typeface="Tahoma"/>
              <a:sym typeface="Tahoma"/>
            </a:endParaRPr>
          </a:p>
          <a:p>
            <a:pPr marL="323215" marR="0" lvl="0" indent="-310515" algn="l" rtl="0">
              <a:lnSpc>
                <a:spcPct val="100000"/>
              </a:lnSpc>
              <a:spcBef>
                <a:spcPts val="515"/>
              </a:spcBef>
              <a:spcAft>
                <a:spcPts val="0"/>
              </a:spcAft>
              <a:buClr>
                <a:srgbClr val="800080"/>
              </a:buClr>
              <a:buSzPts val="2200"/>
              <a:buFont typeface="Tahoma"/>
              <a:buChar char="•"/>
            </a:pPr>
            <a:r>
              <a:rPr lang="en-US" sz="2200" b="1" i="0" u="none" strike="noStrike" cap="none" dirty="0">
                <a:solidFill>
                  <a:srgbClr val="000000"/>
                </a:solidFill>
                <a:latin typeface="Tahoma"/>
                <a:ea typeface="Tahoma"/>
                <a:cs typeface="Tahoma"/>
                <a:sym typeface="Tahoma"/>
              </a:rPr>
              <a:t>Perpetual life</a:t>
            </a:r>
            <a:endParaRPr sz="2200" b="0" i="0" u="none" strike="noStrike" cap="none" dirty="0">
              <a:solidFill>
                <a:srgbClr val="000000"/>
              </a:solidFill>
              <a:latin typeface="Tahoma"/>
              <a:ea typeface="Tahoma"/>
              <a:cs typeface="Tahoma"/>
              <a:sym typeface="Tahoma"/>
            </a:endParaRPr>
          </a:p>
          <a:p>
            <a:pPr marL="323215" marR="0" lvl="0" indent="-310515" algn="l" rtl="0">
              <a:lnSpc>
                <a:spcPct val="100000"/>
              </a:lnSpc>
              <a:spcBef>
                <a:spcPts val="470"/>
              </a:spcBef>
              <a:spcAft>
                <a:spcPts val="0"/>
              </a:spcAft>
              <a:buClr>
                <a:srgbClr val="800080"/>
              </a:buClr>
              <a:buSzPts val="2200"/>
              <a:buFont typeface="Tahoma"/>
              <a:buChar char="•"/>
            </a:pPr>
            <a:r>
              <a:rPr lang="en-US" sz="2200" b="1" i="0" u="none" strike="noStrike" cap="none" dirty="0">
                <a:solidFill>
                  <a:srgbClr val="000000"/>
                </a:solidFill>
                <a:latin typeface="Tahoma"/>
                <a:ea typeface="Tahoma"/>
                <a:cs typeface="Tahoma"/>
                <a:sym typeface="Tahoma"/>
              </a:rPr>
              <a:t>Ease of ownership</a:t>
            </a:r>
            <a:endParaRPr sz="2200" b="0" i="0" u="none" strike="noStrike" cap="none" dirty="0">
              <a:solidFill>
                <a:srgbClr val="000000"/>
              </a:solidFill>
              <a:latin typeface="Tahoma"/>
              <a:ea typeface="Tahoma"/>
              <a:cs typeface="Tahoma"/>
              <a:sym typeface="Tahoma"/>
            </a:endParaRPr>
          </a:p>
          <a:p>
            <a:pPr marL="488315" marR="0" lvl="0" indent="-475615" algn="l" rtl="0">
              <a:lnSpc>
                <a:spcPct val="100000"/>
              </a:lnSpc>
              <a:spcBef>
                <a:spcPts val="470"/>
              </a:spcBef>
              <a:spcAft>
                <a:spcPts val="0"/>
              </a:spcAft>
              <a:buClr>
                <a:srgbClr val="800080"/>
              </a:buClr>
              <a:buSzPts val="2200"/>
              <a:buFont typeface="Arial"/>
              <a:buChar char="•"/>
            </a:pPr>
            <a:r>
              <a:rPr lang="en-US" sz="2200" b="1" i="0" u="none" strike="noStrike" cap="none" dirty="0">
                <a:solidFill>
                  <a:srgbClr val="000000"/>
                </a:solidFill>
                <a:latin typeface="Tahoma"/>
                <a:ea typeface="Tahoma"/>
                <a:cs typeface="Tahoma"/>
                <a:sym typeface="Tahoma"/>
              </a:rPr>
              <a:t>change</a:t>
            </a:r>
            <a:endParaRPr sz="2200" b="0" i="0" u="none" strike="noStrike" cap="none" dirty="0">
              <a:solidFill>
                <a:srgbClr val="000000"/>
              </a:solidFill>
              <a:latin typeface="Tahoma"/>
              <a:ea typeface="Tahoma"/>
              <a:cs typeface="Tahoma"/>
              <a:sym typeface="Tahoma"/>
            </a:endParaRPr>
          </a:p>
          <a:p>
            <a:pPr marL="323215" marR="0" lvl="0" indent="-310515" algn="l" rtl="0">
              <a:lnSpc>
                <a:spcPct val="100000"/>
              </a:lnSpc>
              <a:spcBef>
                <a:spcPts val="480"/>
              </a:spcBef>
              <a:spcAft>
                <a:spcPts val="0"/>
              </a:spcAft>
              <a:buClr>
                <a:srgbClr val="800080"/>
              </a:buClr>
              <a:buSzPts val="2200"/>
              <a:buFont typeface="Tahoma"/>
              <a:buChar char="•"/>
            </a:pPr>
            <a:r>
              <a:rPr lang="en-US" sz="2200" b="1" i="0" u="none" strike="noStrike" cap="none" dirty="0">
                <a:solidFill>
                  <a:srgbClr val="000000"/>
                </a:solidFill>
                <a:latin typeface="Tahoma"/>
                <a:ea typeface="Tahoma"/>
                <a:cs typeface="Tahoma"/>
                <a:sym typeface="Tahoma"/>
              </a:rPr>
              <a:t>Ease of drawing</a:t>
            </a:r>
            <a:endParaRPr sz="2200" b="0" i="0" u="none" strike="noStrike" cap="none" dirty="0">
              <a:solidFill>
                <a:srgbClr val="000000"/>
              </a:solidFill>
              <a:latin typeface="Tahoma"/>
              <a:ea typeface="Tahoma"/>
              <a:cs typeface="Tahoma"/>
              <a:sym typeface="Tahoma"/>
            </a:endParaRPr>
          </a:p>
          <a:p>
            <a:pPr marL="488315" marR="0" lvl="0" indent="-475615" algn="l" rtl="0">
              <a:lnSpc>
                <a:spcPct val="100000"/>
              </a:lnSpc>
              <a:spcBef>
                <a:spcPts val="470"/>
              </a:spcBef>
              <a:spcAft>
                <a:spcPts val="0"/>
              </a:spcAft>
              <a:buClr>
                <a:srgbClr val="800080"/>
              </a:buClr>
              <a:buSzPts val="2200"/>
              <a:buFont typeface="Arial"/>
              <a:buChar char="•"/>
            </a:pPr>
            <a:r>
              <a:rPr lang="en-US" sz="2200" b="1" i="0" u="none" strike="noStrike" cap="none" dirty="0">
                <a:solidFill>
                  <a:srgbClr val="000000"/>
                </a:solidFill>
                <a:latin typeface="Tahoma"/>
                <a:ea typeface="Tahoma"/>
                <a:cs typeface="Tahoma"/>
                <a:sym typeface="Tahoma"/>
              </a:rPr>
              <a:t>talented employees</a:t>
            </a:r>
            <a:endParaRPr sz="2200" b="0" i="0" u="none" strike="noStrike" cap="none" dirty="0">
              <a:solidFill>
                <a:srgbClr val="000000"/>
              </a:solidFill>
              <a:latin typeface="Tahoma"/>
              <a:ea typeface="Tahoma"/>
              <a:cs typeface="Tahoma"/>
              <a:sym typeface="Tahoma"/>
            </a:endParaRPr>
          </a:p>
          <a:p>
            <a:pPr marL="323215" marR="0" lvl="0" indent="-310515" algn="l" rtl="0">
              <a:lnSpc>
                <a:spcPct val="100000"/>
              </a:lnSpc>
              <a:spcBef>
                <a:spcPts val="465"/>
              </a:spcBef>
              <a:spcAft>
                <a:spcPts val="0"/>
              </a:spcAft>
              <a:buClr>
                <a:srgbClr val="800080"/>
              </a:buClr>
              <a:buSzPts val="2200"/>
              <a:buFont typeface="Tahoma"/>
              <a:buChar char="•"/>
            </a:pPr>
            <a:r>
              <a:rPr lang="en-US" sz="2200" b="1" i="0" u="none" strike="noStrike" cap="none" dirty="0">
                <a:solidFill>
                  <a:srgbClr val="000000"/>
                </a:solidFill>
                <a:latin typeface="Tahoma"/>
                <a:ea typeface="Tahoma"/>
                <a:cs typeface="Tahoma"/>
                <a:sym typeface="Tahoma"/>
              </a:rPr>
              <a:t>Separation of</a:t>
            </a:r>
            <a:endParaRPr sz="2200" b="0" i="0" u="none" strike="noStrike" cap="none" dirty="0">
              <a:solidFill>
                <a:srgbClr val="000000"/>
              </a:solidFill>
              <a:latin typeface="Tahoma"/>
              <a:ea typeface="Tahoma"/>
              <a:cs typeface="Tahoma"/>
              <a:sym typeface="Tahoma"/>
            </a:endParaRPr>
          </a:p>
          <a:p>
            <a:pPr marL="488315" marR="0" lvl="0" indent="-475615" algn="l" rtl="0">
              <a:lnSpc>
                <a:spcPct val="100000"/>
              </a:lnSpc>
              <a:spcBef>
                <a:spcPts val="484"/>
              </a:spcBef>
              <a:spcAft>
                <a:spcPts val="0"/>
              </a:spcAft>
              <a:buClr>
                <a:srgbClr val="800080"/>
              </a:buClr>
              <a:buSzPts val="2200"/>
              <a:buFont typeface="Arial"/>
              <a:buChar char="•"/>
            </a:pPr>
            <a:r>
              <a:rPr lang="en-US" sz="2200" b="1" i="0" u="none" strike="noStrike" cap="none" dirty="0">
                <a:solidFill>
                  <a:srgbClr val="000000"/>
                </a:solidFill>
                <a:latin typeface="Tahoma"/>
                <a:ea typeface="Tahoma"/>
                <a:cs typeface="Tahoma"/>
                <a:sym typeface="Tahoma"/>
              </a:rPr>
              <a:t>ownership/mgmt.</a:t>
            </a:r>
            <a:endParaRPr sz="2200" b="0" i="0" u="none" strike="noStrike" cap="none" dirty="0">
              <a:solidFill>
                <a:srgbClr val="000000"/>
              </a:solidFill>
              <a:latin typeface="Tahoma"/>
              <a:ea typeface="Tahoma"/>
              <a:cs typeface="Tahoma"/>
              <a:sym typeface="Tahoma"/>
            </a:endParaRPr>
          </a:p>
        </p:txBody>
      </p:sp>
      <p:grpSp>
        <p:nvGrpSpPr>
          <p:cNvPr id="262" name="Google Shape;262;p24"/>
          <p:cNvGrpSpPr/>
          <p:nvPr/>
        </p:nvGrpSpPr>
        <p:grpSpPr>
          <a:xfrm>
            <a:off x="5658611" y="1510283"/>
            <a:ext cx="3621786" cy="3691891"/>
            <a:chOff x="5658611" y="1510283"/>
            <a:chExt cx="3621786" cy="3691891"/>
          </a:xfrm>
        </p:grpSpPr>
        <p:pic>
          <p:nvPicPr>
            <p:cNvPr id="263" name="Google Shape;263;p24"/>
            <p:cNvPicPr preferRelativeResize="0"/>
            <p:nvPr/>
          </p:nvPicPr>
          <p:blipFill rotWithShape="1">
            <a:blip r:embed="rId21">
              <a:alphaModFix/>
            </a:blip>
            <a:srcRect/>
            <a:stretch/>
          </p:blipFill>
          <p:spPr>
            <a:xfrm>
              <a:off x="5872623" y="2392795"/>
              <a:ext cx="122882" cy="122698"/>
            </a:xfrm>
            <a:prstGeom prst="rect">
              <a:avLst/>
            </a:prstGeom>
            <a:noFill/>
            <a:ln>
              <a:noFill/>
            </a:ln>
          </p:spPr>
        </p:pic>
        <p:pic>
          <p:nvPicPr>
            <p:cNvPr id="264" name="Google Shape;264;p24"/>
            <p:cNvPicPr preferRelativeResize="0"/>
            <p:nvPr/>
          </p:nvPicPr>
          <p:blipFill rotWithShape="1">
            <a:blip r:embed="rId22">
              <a:alphaModFix/>
            </a:blip>
            <a:srcRect/>
            <a:stretch/>
          </p:blipFill>
          <p:spPr>
            <a:xfrm>
              <a:off x="5891783" y="2162555"/>
              <a:ext cx="3327654" cy="624077"/>
            </a:xfrm>
            <a:prstGeom prst="rect">
              <a:avLst/>
            </a:prstGeom>
            <a:noFill/>
            <a:ln>
              <a:noFill/>
            </a:ln>
          </p:spPr>
        </p:pic>
        <p:pic>
          <p:nvPicPr>
            <p:cNvPr id="265" name="Google Shape;265;p24"/>
            <p:cNvPicPr preferRelativeResize="0"/>
            <p:nvPr/>
          </p:nvPicPr>
          <p:blipFill rotWithShape="1">
            <a:blip r:embed="rId23">
              <a:alphaModFix/>
            </a:blip>
            <a:srcRect/>
            <a:stretch/>
          </p:blipFill>
          <p:spPr>
            <a:xfrm>
              <a:off x="5681471" y="2496311"/>
              <a:ext cx="500634" cy="627126"/>
            </a:xfrm>
            <a:prstGeom prst="rect">
              <a:avLst/>
            </a:prstGeom>
            <a:noFill/>
            <a:ln>
              <a:noFill/>
            </a:ln>
          </p:spPr>
        </p:pic>
        <p:pic>
          <p:nvPicPr>
            <p:cNvPr id="266" name="Google Shape;266;p24"/>
            <p:cNvPicPr preferRelativeResize="0"/>
            <p:nvPr/>
          </p:nvPicPr>
          <p:blipFill rotWithShape="1">
            <a:blip r:embed="rId24">
              <a:alphaModFix/>
            </a:blip>
            <a:srcRect/>
            <a:stretch/>
          </p:blipFill>
          <p:spPr>
            <a:xfrm>
              <a:off x="5891783" y="2497836"/>
              <a:ext cx="2615945" cy="624077"/>
            </a:xfrm>
            <a:prstGeom prst="rect">
              <a:avLst/>
            </a:prstGeom>
            <a:noFill/>
            <a:ln>
              <a:noFill/>
            </a:ln>
          </p:spPr>
        </p:pic>
        <p:pic>
          <p:nvPicPr>
            <p:cNvPr id="267" name="Google Shape;267;p24"/>
            <p:cNvPicPr preferRelativeResize="0"/>
            <p:nvPr/>
          </p:nvPicPr>
          <p:blipFill rotWithShape="1">
            <a:blip r:embed="rId23">
              <a:alphaModFix/>
            </a:blip>
            <a:srcRect/>
            <a:stretch/>
          </p:blipFill>
          <p:spPr>
            <a:xfrm>
              <a:off x="5681471" y="2831591"/>
              <a:ext cx="500634" cy="627126"/>
            </a:xfrm>
            <a:prstGeom prst="rect">
              <a:avLst/>
            </a:prstGeom>
            <a:noFill/>
            <a:ln>
              <a:noFill/>
            </a:ln>
          </p:spPr>
        </p:pic>
        <p:pic>
          <p:nvPicPr>
            <p:cNvPr id="268" name="Google Shape;268;p24"/>
            <p:cNvPicPr preferRelativeResize="0"/>
            <p:nvPr/>
          </p:nvPicPr>
          <p:blipFill rotWithShape="1">
            <a:blip r:embed="rId25">
              <a:alphaModFix/>
            </a:blip>
            <a:srcRect/>
            <a:stretch/>
          </p:blipFill>
          <p:spPr>
            <a:xfrm>
              <a:off x="5891783" y="2833116"/>
              <a:ext cx="2605277" cy="624077"/>
            </a:xfrm>
            <a:prstGeom prst="rect">
              <a:avLst/>
            </a:prstGeom>
            <a:noFill/>
            <a:ln>
              <a:noFill/>
            </a:ln>
          </p:spPr>
        </p:pic>
        <p:pic>
          <p:nvPicPr>
            <p:cNvPr id="269" name="Google Shape;269;p24"/>
            <p:cNvPicPr preferRelativeResize="0"/>
            <p:nvPr/>
          </p:nvPicPr>
          <p:blipFill rotWithShape="1">
            <a:blip r:embed="rId23">
              <a:alphaModFix/>
            </a:blip>
            <a:srcRect/>
            <a:stretch/>
          </p:blipFill>
          <p:spPr>
            <a:xfrm>
              <a:off x="5681471" y="3166872"/>
              <a:ext cx="500634" cy="627126"/>
            </a:xfrm>
            <a:prstGeom prst="rect">
              <a:avLst/>
            </a:prstGeom>
            <a:noFill/>
            <a:ln>
              <a:noFill/>
            </a:ln>
          </p:spPr>
        </p:pic>
        <p:pic>
          <p:nvPicPr>
            <p:cNvPr id="270" name="Google Shape;270;p24"/>
            <p:cNvPicPr preferRelativeResize="0"/>
            <p:nvPr/>
          </p:nvPicPr>
          <p:blipFill rotWithShape="1">
            <a:blip r:embed="rId26">
              <a:alphaModFix/>
            </a:blip>
            <a:srcRect/>
            <a:stretch/>
          </p:blipFill>
          <p:spPr>
            <a:xfrm>
              <a:off x="5891783" y="3168395"/>
              <a:ext cx="945641" cy="624077"/>
            </a:xfrm>
            <a:prstGeom prst="rect">
              <a:avLst/>
            </a:prstGeom>
            <a:noFill/>
            <a:ln>
              <a:noFill/>
            </a:ln>
          </p:spPr>
        </p:pic>
        <p:pic>
          <p:nvPicPr>
            <p:cNvPr id="271" name="Google Shape;271;p24"/>
            <p:cNvPicPr preferRelativeResize="0"/>
            <p:nvPr/>
          </p:nvPicPr>
          <p:blipFill rotWithShape="1">
            <a:blip r:embed="rId23">
              <a:alphaModFix/>
            </a:blip>
            <a:srcRect/>
            <a:stretch/>
          </p:blipFill>
          <p:spPr>
            <a:xfrm>
              <a:off x="5681471" y="3518916"/>
              <a:ext cx="500634" cy="627126"/>
            </a:xfrm>
            <a:prstGeom prst="rect">
              <a:avLst/>
            </a:prstGeom>
            <a:noFill/>
            <a:ln>
              <a:noFill/>
            </a:ln>
          </p:spPr>
        </p:pic>
        <p:pic>
          <p:nvPicPr>
            <p:cNvPr id="272" name="Google Shape;272;p24"/>
            <p:cNvPicPr preferRelativeResize="0"/>
            <p:nvPr/>
          </p:nvPicPr>
          <p:blipFill rotWithShape="1">
            <a:blip r:embed="rId27">
              <a:alphaModFix/>
            </a:blip>
            <a:srcRect/>
            <a:stretch/>
          </p:blipFill>
          <p:spPr>
            <a:xfrm>
              <a:off x="5891783" y="3520439"/>
              <a:ext cx="3245358" cy="624078"/>
            </a:xfrm>
            <a:prstGeom prst="rect">
              <a:avLst/>
            </a:prstGeom>
            <a:noFill/>
            <a:ln>
              <a:noFill/>
            </a:ln>
          </p:spPr>
        </p:pic>
        <p:pic>
          <p:nvPicPr>
            <p:cNvPr id="273" name="Google Shape;273;p24"/>
            <p:cNvPicPr preferRelativeResize="0"/>
            <p:nvPr/>
          </p:nvPicPr>
          <p:blipFill rotWithShape="1">
            <a:blip r:embed="rId23">
              <a:alphaModFix/>
            </a:blip>
            <a:srcRect/>
            <a:stretch/>
          </p:blipFill>
          <p:spPr>
            <a:xfrm>
              <a:off x="5681471" y="3870960"/>
              <a:ext cx="500634" cy="627126"/>
            </a:xfrm>
            <a:prstGeom prst="rect">
              <a:avLst/>
            </a:prstGeom>
            <a:noFill/>
            <a:ln>
              <a:noFill/>
            </a:ln>
          </p:spPr>
        </p:pic>
        <p:pic>
          <p:nvPicPr>
            <p:cNvPr id="274" name="Google Shape;274;p24"/>
            <p:cNvPicPr preferRelativeResize="0"/>
            <p:nvPr/>
          </p:nvPicPr>
          <p:blipFill rotWithShape="1">
            <a:blip r:embed="rId28">
              <a:alphaModFix/>
            </a:blip>
            <a:srcRect/>
            <a:stretch/>
          </p:blipFill>
          <p:spPr>
            <a:xfrm>
              <a:off x="5891783" y="3872483"/>
              <a:ext cx="2242566" cy="624077"/>
            </a:xfrm>
            <a:prstGeom prst="rect">
              <a:avLst/>
            </a:prstGeom>
            <a:noFill/>
            <a:ln>
              <a:noFill/>
            </a:ln>
          </p:spPr>
        </p:pic>
        <p:pic>
          <p:nvPicPr>
            <p:cNvPr id="275" name="Google Shape;275;p24"/>
            <p:cNvPicPr preferRelativeResize="0"/>
            <p:nvPr/>
          </p:nvPicPr>
          <p:blipFill rotWithShape="1">
            <a:blip r:embed="rId29">
              <a:alphaModFix/>
            </a:blip>
            <a:srcRect/>
            <a:stretch/>
          </p:blipFill>
          <p:spPr>
            <a:xfrm>
              <a:off x="5929883" y="4224527"/>
              <a:ext cx="3350514" cy="624078"/>
            </a:xfrm>
            <a:prstGeom prst="rect">
              <a:avLst/>
            </a:prstGeom>
            <a:noFill/>
            <a:ln>
              <a:noFill/>
            </a:ln>
          </p:spPr>
        </p:pic>
        <p:pic>
          <p:nvPicPr>
            <p:cNvPr id="276" name="Google Shape;276;p24"/>
            <p:cNvPicPr preferRelativeResize="0"/>
            <p:nvPr/>
          </p:nvPicPr>
          <p:blipFill rotWithShape="1">
            <a:blip r:embed="rId23">
              <a:alphaModFix/>
            </a:blip>
            <a:srcRect/>
            <a:stretch/>
          </p:blipFill>
          <p:spPr>
            <a:xfrm>
              <a:off x="5681471" y="4575048"/>
              <a:ext cx="500634" cy="627126"/>
            </a:xfrm>
            <a:prstGeom prst="rect">
              <a:avLst/>
            </a:prstGeom>
            <a:noFill/>
            <a:ln>
              <a:noFill/>
            </a:ln>
          </p:spPr>
        </p:pic>
        <p:pic>
          <p:nvPicPr>
            <p:cNvPr id="277" name="Google Shape;277;p24"/>
            <p:cNvPicPr preferRelativeResize="0"/>
            <p:nvPr/>
          </p:nvPicPr>
          <p:blipFill rotWithShape="1">
            <a:blip r:embed="rId30">
              <a:alphaModFix/>
            </a:blip>
            <a:srcRect/>
            <a:stretch/>
          </p:blipFill>
          <p:spPr>
            <a:xfrm>
              <a:off x="5891783" y="4576572"/>
              <a:ext cx="1884425" cy="624077"/>
            </a:xfrm>
            <a:prstGeom prst="rect">
              <a:avLst/>
            </a:prstGeom>
            <a:noFill/>
            <a:ln>
              <a:noFill/>
            </a:ln>
          </p:spPr>
        </p:pic>
        <p:pic>
          <p:nvPicPr>
            <p:cNvPr id="278" name="Google Shape;278;p24"/>
            <p:cNvPicPr preferRelativeResize="0"/>
            <p:nvPr/>
          </p:nvPicPr>
          <p:blipFill rotWithShape="1">
            <a:blip r:embed="rId31">
              <a:alphaModFix/>
            </a:blip>
            <a:srcRect/>
            <a:stretch/>
          </p:blipFill>
          <p:spPr>
            <a:xfrm>
              <a:off x="5658611" y="1510283"/>
              <a:ext cx="3519678" cy="887730"/>
            </a:xfrm>
            <a:prstGeom prst="rect">
              <a:avLst/>
            </a:prstGeom>
            <a:noFill/>
            <a:ln>
              <a:noFill/>
            </a:ln>
          </p:spPr>
        </p:pic>
        <p:pic>
          <p:nvPicPr>
            <p:cNvPr id="279" name="Google Shape;279;p24"/>
            <p:cNvPicPr preferRelativeResize="0"/>
            <p:nvPr/>
          </p:nvPicPr>
          <p:blipFill rotWithShape="1">
            <a:blip r:embed="rId32">
              <a:alphaModFix/>
            </a:blip>
            <a:srcRect/>
            <a:stretch/>
          </p:blipFill>
          <p:spPr>
            <a:xfrm>
              <a:off x="5807963" y="1606295"/>
              <a:ext cx="3085338" cy="790193"/>
            </a:xfrm>
            <a:prstGeom prst="rect">
              <a:avLst/>
            </a:prstGeom>
            <a:noFill/>
            <a:ln>
              <a:noFill/>
            </a:ln>
          </p:spPr>
        </p:pic>
      </p:grpSp>
      <p:sp>
        <p:nvSpPr>
          <p:cNvPr id="280" name="Google Shape;280;p24"/>
          <p:cNvSpPr txBox="1"/>
          <p:nvPr/>
        </p:nvSpPr>
        <p:spPr>
          <a:xfrm>
            <a:off x="5846445" y="1572385"/>
            <a:ext cx="3191510" cy="3443604"/>
          </a:xfrm>
          <a:prstGeom prst="rect">
            <a:avLst/>
          </a:prstGeom>
          <a:noFill/>
          <a:ln>
            <a:noFill/>
          </a:ln>
        </p:spPr>
        <p:txBody>
          <a:bodyPr spcFirstLastPara="1" wrap="square" lIns="0" tIns="147950" rIns="0" bIns="0" anchor="t" anchorCtr="0">
            <a:spAutoFit/>
          </a:bodyPr>
          <a:lstStyle/>
          <a:p>
            <a:pPr marL="18415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Tahoma"/>
                <a:ea typeface="Tahoma"/>
                <a:cs typeface="Tahoma"/>
                <a:sym typeface="Tahoma"/>
              </a:rPr>
              <a:t>Disadvantages</a:t>
            </a:r>
            <a:endParaRPr sz="2800" b="0" i="0" u="none" strike="noStrike" cap="none">
              <a:solidFill>
                <a:srgbClr val="000000"/>
              </a:solidFill>
              <a:latin typeface="Tahoma"/>
              <a:ea typeface="Tahoma"/>
              <a:cs typeface="Tahoma"/>
              <a:sym typeface="Tahoma"/>
            </a:endParaRPr>
          </a:p>
          <a:p>
            <a:pPr marL="220979" marR="0" lvl="0" indent="-208279" algn="l" rtl="0">
              <a:lnSpc>
                <a:spcPct val="100000"/>
              </a:lnSpc>
              <a:spcBef>
                <a:spcPts val="835"/>
              </a:spcBef>
              <a:spcAft>
                <a:spcPts val="0"/>
              </a:spcAft>
              <a:buClr>
                <a:srgbClr val="800080"/>
              </a:buClr>
              <a:buSzPts val="2200"/>
              <a:buFont typeface="Tahoma"/>
              <a:buChar char="•"/>
            </a:pPr>
            <a:r>
              <a:rPr lang="en-US" sz="2200" b="1" i="0" u="none" strike="noStrike" cap="none">
                <a:solidFill>
                  <a:srgbClr val="000000"/>
                </a:solidFill>
                <a:latin typeface="Tahoma"/>
                <a:ea typeface="Tahoma"/>
                <a:cs typeface="Tahoma"/>
                <a:sym typeface="Tahoma"/>
              </a:rPr>
              <a:t>Extensive paperwork</a:t>
            </a:r>
            <a:endParaRPr sz="2200" b="0" i="0" u="none" strike="noStrike" cap="none">
              <a:solidFill>
                <a:srgbClr val="000000"/>
              </a:solidFill>
              <a:latin typeface="Tahoma"/>
              <a:ea typeface="Tahoma"/>
              <a:cs typeface="Tahoma"/>
              <a:sym typeface="Tahoma"/>
            </a:endParaRPr>
          </a:p>
          <a:p>
            <a:pPr marL="220979" marR="0" lvl="0" indent="-208279" algn="l" rtl="0">
              <a:lnSpc>
                <a:spcPct val="100000"/>
              </a:lnSpc>
              <a:spcBef>
                <a:spcPts val="0"/>
              </a:spcBef>
              <a:spcAft>
                <a:spcPts val="0"/>
              </a:spcAft>
              <a:buClr>
                <a:srgbClr val="800080"/>
              </a:buClr>
              <a:buSzPts val="2200"/>
              <a:buFont typeface="Tahoma"/>
              <a:buChar char="•"/>
            </a:pPr>
            <a:r>
              <a:rPr lang="en-US" sz="2200" b="1" i="0" u="none" strike="noStrike" cap="none">
                <a:solidFill>
                  <a:srgbClr val="000000"/>
                </a:solidFill>
                <a:latin typeface="Tahoma"/>
                <a:ea typeface="Tahoma"/>
                <a:cs typeface="Tahoma"/>
                <a:sym typeface="Tahoma"/>
              </a:rPr>
              <a:t>Double taxation</a:t>
            </a:r>
            <a:endParaRPr sz="2200" b="0" i="0" u="none" strike="noStrike" cap="none">
              <a:solidFill>
                <a:srgbClr val="000000"/>
              </a:solidFill>
              <a:latin typeface="Tahoma"/>
              <a:ea typeface="Tahoma"/>
              <a:cs typeface="Tahoma"/>
              <a:sym typeface="Tahoma"/>
            </a:endParaRPr>
          </a:p>
          <a:p>
            <a:pPr marL="220979" marR="0" lvl="0" indent="-208279" algn="l" rtl="0">
              <a:lnSpc>
                <a:spcPct val="100000"/>
              </a:lnSpc>
              <a:spcBef>
                <a:spcPts val="0"/>
              </a:spcBef>
              <a:spcAft>
                <a:spcPts val="0"/>
              </a:spcAft>
              <a:buClr>
                <a:srgbClr val="800080"/>
              </a:buClr>
              <a:buSzPts val="2200"/>
              <a:buFont typeface="Tahoma"/>
              <a:buChar char="•"/>
            </a:pPr>
            <a:r>
              <a:rPr lang="en-US" sz="2200" b="1" i="0" u="none" strike="noStrike" cap="none">
                <a:solidFill>
                  <a:srgbClr val="000000"/>
                </a:solidFill>
                <a:latin typeface="Tahoma"/>
                <a:ea typeface="Tahoma"/>
                <a:cs typeface="Tahoma"/>
                <a:sym typeface="Tahoma"/>
              </a:rPr>
              <a:t>Two tax returns</a:t>
            </a:r>
            <a:endParaRPr sz="2200" b="0" i="0" u="none" strike="noStrike" cap="none">
              <a:solidFill>
                <a:srgbClr val="000000"/>
              </a:solidFill>
              <a:latin typeface="Tahoma"/>
              <a:ea typeface="Tahoma"/>
              <a:cs typeface="Tahoma"/>
              <a:sym typeface="Tahoma"/>
            </a:endParaRPr>
          </a:p>
          <a:p>
            <a:pPr marL="220979" marR="0" lvl="0" indent="-208279" algn="l" rtl="0">
              <a:lnSpc>
                <a:spcPct val="100000"/>
              </a:lnSpc>
              <a:spcBef>
                <a:spcPts val="0"/>
              </a:spcBef>
              <a:spcAft>
                <a:spcPts val="0"/>
              </a:spcAft>
              <a:buClr>
                <a:srgbClr val="800080"/>
              </a:buClr>
              <a:buSzPts val="2200"/>
              <a:buFont typeface="Tahoma"/>
              <a:buChar char="•"/>
            </a:pPr>
            <a:r>
              <a:rPr lang="en-US" sz="2200" b="1" i="0" u="none" strike="noStrike" cap="none">
                <a:solidFill>
                  <a:srgbClr val="000000"/>
                </a:solidFill>
                <a:latin typeface="Tahoma"/>
                <a:ea typeface="Tahoma"/>
                <a:cs typeface="Tahoma"/>
                <a:sym typeface="Tahoma"/>
              </a:rPr>
              <a:t>Size</a:t>
            </a:r>
            <a:endParaRPr sz="2200" b="0" i="0" u="none" strike="noStrike" cap="none">
              <a:solidFill>
                <a:srgbClr val="000000"/>
              </a:solidFill>
              <a:latin typeface="Tahoma"/>
              <a:ea typeface="Tahoma"/>
              <a:cs typeface="Tahoma"/>
              <a:sym typeface="Tahoma"/>
            </a:endParaRPr>
          </a:p>
          <a:p>
            <a:pPr marL="220979" marR="0" lvl="0" indent="-208279" algn="l" rtl="0">
              <a:lnSpc>
                <a:spcPct val="100000"/>
              </a:lnSpc>
              <a:spcBef>
                <a:spcPts val="135"/>
              </a:spcBef>
              <a:spcAft>
                <a:spcPts val="0"/>
              </a:spcAft>
              <a:buClr>
                <a:srgbClr val="800080"/>
              </a:buClr>
              <a:buSzPts val="2200"/>
              <a:buFont typeface="Tahoma"/>
              <a:buChar char="•"/>
            </a:pPr>
            <a:r>
              <a:rPr lang="en-US" sz="2200" b="1" i="0" u="none" strike="noStrike" cap="none">
                <a:solidFill>
                  <a:srgbClr val="000000"/>
                </a:solidFill>
                <a:latin typeface="Tahoma"/>
                <a:ea typeface="Tahoma"/>
                <a:cs typeface="Tahoma"/>
                <a:sym typeface="Tahoma"/>
              </a:rPr>
              <a:t>Termination difficult</a:t>
            </a:r>
            <a:endParaRPr sz="2200" b="0" i="0" u="none" strike="noStrike" cap="none">
              <a:solidFill>
                <a:srgbClr val="000000"/>
              </a:solidFill>
              <a:latin typeface="Tahoma"/>
              <a:ea typeface="Tahoma"/>
              <a:cs typeface="Tahoma"/>
              <a:sym typeface="Tahoma"/>
            </a:endParaRPr>
          </a:p>
          <a:p>
            <a:pPr marL="220345" marR="30480" lvl="0" indent="-208279" algn="l" rtl="0">
              <a:lnSpc>
                <a:spcPct val="105000"/>
              </a:lnSpc>
              <a:spcBef>
                <a:spcPts val="0"/>
              </a:spcBef>
              <a:spcAft>
                <a:spcPts val="0"/>
              </a:spcAft>
              <a:buClr>
                <a:srgbClr val="800080"/>
              </a:buClr>
              <a:buSzPts val="2200"/>
              <a:buFont typeface="Tahoma"/>
              <a:buChar char="•"/>
            </a:pPr>
            <a:r>
              <a:rPr lang="en-US" sz="2200" b="1" i="0" u="none" strike="noStrike" cap="none">
                <a:solidFill>
                  <a:srgbClr val="000000"/>
                </a:solidFill>
                <a:latin typeface="Tahoma"/>
                <a:ea typeface="Tahoma"/>
                <a:cs typeface="Tahoma"/>
                <a:sym typeface="Tahoma"/>
              </a:rPr>
              <a:t>Conflict with 	Stockholder &amp; Board</a:t>
            </a:r>
            <a:endParaRPr sz="2200" b="0" i="0" u="none" strike="noStrike" cap="none">
              <a:solidFill>
                <a:srgbClr val="000000"/>
              </a:solidFill>
              <a:latin typeface="Tahoma"/>
              <a:ea typeface="Tahoma"/>
              <a:cs typeface="Tahoma"/>
              <a:sym typeface="Tahoma"/>
            </a:endParaRPr>
          </a:p>
          <a:p>
            <a:pPr marL="220979" marR="0" lvl="0" indent="-208279" algn="l" rtl="0">
              <a:lnSpc>
                <a:spcPct val="100000"/>
              </a:lnSpc>
              <a:spcBef>
                <a:spcPts val="135"/>
              </a:spcBef>
              <a:spcAft>
                <a:spcPts val="0"/>
              </a:spcAft>
              <a:buClr>
                <a:srgbClr val="800080"/>
              </a:buClr>
              <a:buSzPts val="2200"/>
              <a:buFont typeface="Tahoma"/>
              <a:buChar char="•"/>
            </a:pPr>
            <a:r>
              <a:rPr lang="en-US" sz="2200" b="1" i="0" u="none" strike="noStrike" cap="none">
                <a:solidFill>
                  <a:srgbClr val="000000"/>
                </a:solidFill>
                <a:latin typeface="Tahoma"/>
                <a:ea typeface="Tahoma"/>
                <a:cs typeface="Tahoma"/>
                <a:sym typeface="Tahoma"/>
              </a:rPr>
              <a:t>Initial cost</a:t>
            </a:r>
            <a:endParaRPr sz="2200" b="0" i="0" u="none" strike="noStrike" cap="none">
              <a:solidFill>
                <a:srgbClr val="000000"/>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25"/>
          <p:cNvPicPr preferRelativeResize="0"/>
          <p:nvPr/>
        </p:nvPicPr>
        <p:blipFill rotWithShape="1">
          <a:blip r:embed="rId3">
            <a:alphaModFix/>
          </a:blip>
          <a:srcRect/>
          <a:stretch/>
        </p:blipFill>
        <p:spPr>
          <a:xfrm>
            <a:off x="914400" y="2078671"/>
            <a:ext cx="10515600" cy="4351020"/>
          </a:xfrm>
          <a:prstGeom prst="rect">
            <a:avLst/>
          </a:prstGeom>
          <a:noFill/>
          <a:ln>
            <a:noFill/>
          </a:ln>
        </p:spPr>
      </p:pic>
      <p:sp>
        <p:nvSpPr>
          <p:cNvPr id="289" name="Google Shape;289;p25"/>
          <p:cNvSpPr txBox="1">
            <a:spLocks noGrp="1"/>
          </p:cNvSpPr>
          <p:nvPr>
            <p:ph type="title"/>
          </p:nvPr>
        </p:nvSpPr>
        <p:spPr>
          <a:xfrm>
            <a:off x="916939" y="329564"/>
            <a:ext cx="8872855" cy="1283970"/>
          </a:xfrm>
          <a:prstGeom prst="rect">
            <a:avLst/>
          </a:prstGeom>
          <a:noFill/>
          <a:ln>
            <a:noFill/>
          </a:ln>
        </p:spPr>
        <p:txBody>
          <a:bodyPr spcFirstLastPara="1" wrap="square" lIns="0" tIns="298000" rIns="0" bIns="0" anchor="t" anchorCtr="0">
            <a:spAutoFit/>
          </a:bodyPr>
          <a:lstStyle/>
          <a:p>
            <a:pPr marL="12700" lvl="0" indent="0" algn="l" rtl="0">
              <a:lnSpc>
                <a:spcPct val="100000"/>
              </a:lnSpc>
              <a:spcBef>
                <a:spcPts val="0"/>
              </a:spcBef>
              <a:spcAft>
                <a:spcPts val="0"/>
              </a:spcAft>
              <a:buSzPts val="1400"/>
              <a:buNone/>
            </a:pPr>
            <a:r>
              <a:rPr lang="en-US"/>
              <a:t>Checkpoint </a:t>
            </a:r>
            <a:r>
              <a:rPr lang="en-US">
                <a:latin typeface="Noto Sans Symbols"/>
                <a:ea typeface="Noto Sans Symbols"/>
                <a:cs typeface="Noto Sans Symbols"/>
                <a:sym typeface="Noto Sans Symbols"/>
              </a:rPr>
              <a:t>✔</a:t>
            </a:r>
            <a:endParaRPr/>
          </a:p>
        </p:txBody>
      </p:sp>
      <p:sp>
        <p:nvSpPr>
          <p:cNvPr id="290" name="Google Shape;290;p25"/>
          <p:cNvSpPr txBox="1"/>
          <p:nvPr/>
        </p:nvSpPr>
        <p:spPr>
          <a:xfrm>
            <a:off x="1129385" y="2185542"/>
            <a:ext cx="9273540" cy="1955164"/>
          </a:xfrm>
          <a:prstGeom prst="rect">
            <a:avLst/>
          </a:prstGeom>
          <a:noFill/>
          <a:ln>
            <a:noFill/>
          </a:ln>
        </p:spPr>
        <p:txBody>
          <a:bodyPr spcFirstLastPara="1" wrap="square" lIns="0" tIns="60950" rIns="0" bIns="0" anchor="t" anchorCtr="0">
            <a:spAutoFit/>
          </a:bodyPr>
          <a:lstStyle/>
          <a:p>
            <a:pPr marL="240029" marR="291465" lvl="0" indent="-227965" algn="l" rtl="0">
              <a:lnSpc>
                <a:spcPct val="107857"/>
              </a:lnSpc>
              <a:spcBef>
                <a:spcPts val="0"/>
              </a:spcBef>
              <a:spcAft>
                <a:spcPts val="0"/>
              </a:spcAft>
              <a:buClr>
                <a:srgbClr val="000000"/>
              </a:buClr>
              <a:buSzPts val="2800"/>
              <a:buFont typeface="Arial"/>
              <a:buChar char="•"/>
            </a:pPr>
            <a:r>
              <a:rPr lang="en-US" sz="2800" b="0" i="0" u="none" strike="noStrike" cap="none">
                <a:solidFill>
                  <a:srgbClr val="000000"/>
                </a:solidFill>
                <a:latin typeface="Carlito"/>
                <a:ea typeface="Carlito"/>
                <a:cs typeface="Carlito"/>
                <a:sym typeface="Carlito"/>
              </a:rPr>
              <a:t>In addition to owner-supplied capital, what are several other 	sources of financing for a small business?</a:t>
            </a:r>
            <a:endParaRPr sz="2800" b="0" i="0" u="none" strike="noStrike" cap="none">
              <a:solidFill>
                <a:srgbClr val="000000"/>
              </a:solidFill>
              <a:latin typeface="Carlito"/>
              <a:ea typeface="Carlito"/>
              <a:cs typeface="Carlito"/>
              <a:sym typeface="Carlito"/>
            </a:endParaRPr>
          </a:p>
          <a:p>
            <a:pPr marL="697230" marR="5080" lvl="1" indent="-227329" algn="l" rtl="0">
              <a:lnSpc>
                <a:spcPct val="107916"/>
              </a:lnSpc>
              <a:spcBef>
                <a:spcPts val="530"/>
              </a:spcBef>
              <a:spcAft>
                <a:spcPts val="0"/>
              </a:spcAft>
              <a:buClr>
                <a:srgbClr val="000000"/>
              </a:buClr>
              <a:buSzPts val="2400"/>
              <a:buFont typeface="Arial"/>
              <a:buChar char="•"/>
            </a:pPr>
            <a:r>
              <a:rPr lang="en-US" sz="2400" b="0" i="0" u="none" strike="noStrike" cap="none">
                <a:solidFill>
                  <a:srgbClr val="000000"/>
                </a:solidFill>
                <a:latin typeface="Carlito"/>
                <a:ea typeface="Carlito"/>
                <a:cs typeface="Carlito"/>
                <a:sym typeface="Carlito"/>
              </a:rPr>
              <a:t>Borrowed money may come from banks, finance companies, or other 	individuals, such as friends and family.</a:t>
            </a:r>
            <a:endParaRPr sz="2400" b="0" i="0" u="none" strike="noStrike" cap="none">
              <a:solidFill>
                <a:srgbClr val="000000"/>
              </a:solidFill>
              <a:latin typeface="Carlito"/>
              <a:ea typeface="Carlito"/>
              <a:cs typeface="Carlito"/>
              <a:sym typeface="Carlito"/>
            </a:endParaRPr>
          </a:p>
          <a:p>
            <a:pPr marL="697230" marR="0" lvl="1" indent="-227329" algn="l" rtl="0">
              <a:lnSpc>
                <a:spcPct val="100000"/>
              </a:lnSpc>
              <a:spcBef>
                <a:spcPts val="185"/>
              </a:spcBef>
              <a:spcAft>
                <a:spcPts val="0"/>
              </a:spcAft>
              <a:buClr>
                <a:srgbClr val="000000"/>
              </a:buClr>
              <a:buSzPts val="2400"/>
              <a:buFont typeface="Arial"/>
              <a:buChar char="•"/>
            </a:pPr>
            <a:r>
              <a:rPr lang="en-US" sz="2400" b="0" i="0" u="none" strike="noStrike" cap="none">
                <a:solidFill>
                  <a:srgbClr val="000000"/>
                </a:solidFill>
                <a:latin typeface="Carlito"/>
                <a:ea typeface="Carlito"/>
                <a:cs typeface="Carlito"/>
                <a:sym typeface="Carlito"/>
              </a:rPr>
              <a:t>Some suppliers may also be willing to extend credit.</a:t>
            </a:r>
            <a:endParaRPr sz="2400" b="0" i="0" u="none" strike="noStrike" cap="none">
              <a:solidFill>
                <a:srgbClr val="000000"/>
              </a:solidFill>
              <a:latin typeface="Carlito"/>
              <a:ea typeface="Carlito"/>
              <a:cs typeface="Carlito"/>
              <a:sym typeface="Carl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61BD-5B70-368C-B1DD-F401F03A4AF9}"/>
              </a:ext>
            </a:extLst>
          </p:cNvPr>
          <p:cNvSpPr txBox="1"/>
          <p:nvPr/>
        </p:nvSpPr>
        <p:spPr>
          <a:xfrm>
            <a:off x="8079978" y="346756"/>
            <a:ext cx="3369234" cy="1616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dirty="0">
                <a:solidFill>
                  <a:schemeClr val="tx1"/>
                </a:solidFill>
                <a:latin typeface="+mj-lt"/>
                <a:ea typeface="+mj-ea"/>
                <a:cs typeface="+mj-cs"/>
              </a:rPr>
              <a:t>Becoming an Entrepreneur</a:t>
            </a:r>
          </a:p>
        </p:txBody>
      </p:sp>
      <p:pic>
        <p:nvPicPr>
          <p:cNvPr id="7" name="Picture 6" descr="A wall painted with an arrow and a dartboard">
            <a:extLst>
              <a:ext uri="{FF2B5EF4-FFF2-40B4-BE49-F238E27FC236}">
                <a16:creationId xmlns:a16="http://schemas.microsoft.com/office/drawing/2014/main" id="{3D81651F-279A-1365-6FC4-3CFEF9BBB858}"/>
              </a:ext>
            </a:extLst>
          </p:cNvPr>
          <p:cNvPicPr>
            <a:picLocks noChangeAspect="1"/>
          </p:cNvPicPr>
          <p:nvPr/>
        </p:nvPicPr>
        <p:blipFill>
          <a:blip r:embed="rId2"/>
          <a:srcRect l="22951"/>
          <a:stretch>
            <a:fillRect/>
          </a:stretch>
        </p:blipFill>
        <p:spPr>
          <a:xfrm>
            <a:off x="20" y="10"/>
            <a:ext cx="7390243" cy="6857990"/>
          </a:xfrm>
          <a:prstGeom prst="rect">
            <a:avLst/>
          </a:prstGeom>
        </p:spPr>
      </p:pic>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 name="TextBox 4">
            <a:extLst>
              <a:ext uri="{FF2B5EF4-FFF2-40B4-BE49-F238E27FC236}">
                <a16:creationId xmlns:a16="http://schemas.microsoft.com/office/drawing/2014/main" id="{D7E1D2B5-8EB8-5F7E-E1C3-80F95E46D31A}"/>
              </a:ext>
            </a:extLst>
          </p:cNvPr>
          <p:cNvSpPr txBox="1"/>
          <p:nvPr/>
        </p:nvSpPr>
        <p:spPr>
          <a:xfrm>
            <a:off x="8079978" y="2533476"/>
            <a:ext cx="3369234" cy="3447832"/>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sz="2000" b="1" kern="1200" dirty="0">
                <a:solidFill>
                  <a:schemeClr val="tx1"/>
                </a:solidFill>
                <a:latin typeface="+mn-lt"/>
                <a:ea typeface="+mn-ea"/>
                <a:cs typeface="+mn-cs"/>
              </a:rPr>
              <a:t>Goal 1 </a:t>
            </a:r>
            <a:r>
              <a:rPr lang="en-US" sz="2000" kern="1200" dirty="0">
                <a:solidFill>
                  <a:schemeClr val="tx1"/>
                </a:solidFill>
                <a:latin typeface="+mn-lt"/>
                <a:ea typeface="+mn-ea"/>
                <a:cs typeface="+mn-cs"/>
              </a:rPr>
              <a:t>: </a:t>
            </a:r>
            <a:r>
              <a:rPr lang="en-US" sz="2000" kern="1200" dirty="0">
                <a:solidFill>
                  <a:schemeClr val="tx1"/>
                </a:solidFill>
                <a:latin typeface="+mn-lt"/>
                <a:ea typeface="+mn-ea"/>
                <a:cs typeface="+mn-cs"/>
                <a:sym typeface="Carlito"/>
              </a:rPr>
              <a:t>Identify characteristics of successful entrepreneurs.</a:t>
            </a:r>
          </a:p>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b="1" kern="1200" dirty="0">
                <a:solidFill>
                  <a:schemeClr val="tx1"/>
                </a:solidFill>
                <a:latin typeface="+mn-lt"/>
                <a:ea typeface="+mn-ea"/>
                <a:cs typeface="+mn-cs"/>
              </a:rPr>
              <a:t>Goal 2 </a:t>
            </a:r>
            <a:r>
              <a:rPr lang="en-US" sz="2000" kern="1200" dirty="0">
                <a:solidFill>
                  <a:schemeClr val="tx1"/>
                </a:solidFill>
                <a:latin typeface="+mn-lt"/>
                <a:ea typeface="+mn-ea"/>
                <a:cs typeface="+mn-cs"/>
              </a:rPr>
              <a:t>:</a:t>
            </a:r>
            <a:r>
              <a:rPr lang="en-US" sz="2000" b="1" kern="1200" dirty="0">
                <a:solidFill>
                  <a:schemeClr val="tx1"/>
                </a:solidFill>
                <a:latin typeface="+mn-lt"/>
                <a:ea typeface="+mn-ea"/>
                <a:cs typeface="+mn-cs"/>
              </a:rPr>
              <a:t> </a:t>
            </a:r>
            <a:r>
              <a:rPr lang="en-US" sz="2000" kern="1200" dirty="0">
                <a:solidFill>
                  <a:schemeClr val="tx1"/>
                </a:solidFill>
                <a:latin typeface="+mn-lt"/>
                <a:ea typeface="+mn-ea"/>
                <a:cs typeface="+mn-cs"/>
                <a:sym typeface="Carlito"/>
              </a:rPr>
              <a:t>Recognize the importance of entrepreneurship in the economy. </a:t>
            </a:r>
          </a:p>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b="1" kern="1200" dirty="0">
                <a:solidFill>
                  <a:schemeClr val="tx1"/>
                </a:solidFill>
                <a:latin typeface="+mn-lt"/>
                <a:ea typeface="+mn-ea"/>
                <a:cs typeface="+mn-cs"/>
              </a:rPr>
              <a:t>Goal 3</a:t>
            </a:r>
            <a:r>
              <a:rPr lang="en-US" sz="2000" kern="1200" dirty="0">
                <a:solidFill>
                  <a:schemeClr val="tx1"/>
                </a:solidFill>
                <a:latin typeface="+mn-lt"/>
                <a:ea typeface="+mn-ea"/>
                <a:cs typeface="+mn-cs"/>
              </a:rPr>
              <a:t> : </a:t>
            </a:r>
            <a:r>
              <a:rPr lang="en-US" sz="2000" kern="1200" dirty="0">
                <a:solidFill>
                  <a:schemeClr val="tx1"/>
                </a:solidFill>
                <a:latin typeface="+mn-lt"/>
                <a:ea typeface="+mn-ea"/>
                <a:cs typeface="+mn-cs"/>
                <a:sym typeface="Carlito"/>
              </a:rPr>
              <a:t>Describe opportunities and risks of entrepreneurship.</a:t>
            </a:r>
          </a:p>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endParaRPr>
          </a:p>
        </p:txBody>
      </p:sp>
    </p:spTree>
    <p:extLst>
      <p:ext uri="{BB962C8B-B14F-4D97-AF65-F5344CB8AC3E}">
        <p14:creationId xmlns:p14="http://schemas.microsoft.com/office/powerpoint/2010/main" val="2452578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61AEE4-4E38-4BAC-976D-E0DE523FC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0BC676B-D19A-44DB-910A-0C0E6D433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431" y="3985"/>
            <a:ext cx="9772765" cy="6858000"/>
            <a:chOff x="1303402" y="3985"/>
            <a:chExt cx="9772765" cy="6858000"/>
          </a:xfrm>
        </p:grpSpPr>
        <p:sp>
          <p:nvSpPr>
            <p:cNvPr id="36" name="Freeform: Shape 35">
              <a:extLst>
                <a:ext uri="{FF2B5EF4-FFF2-40B4-BE49-F238E27FC236}">
                  <a16:creationId xmlns:a16="http://schemas.microsoft.com/office/drawing/2014/main" id="{999AA485-A13F-4455-814E-C116AD7E0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9C90D55F-0AFB-45E5-8815-A4701774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D476B6C1-4A41-48E6-8540-FC48FCD76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3347F445-D2CA-4FEB-AB8E-7A47AB57C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39">
              <a:extLst>
                <a:ext uri="{FF2B5EF4-FFF2-40B4-BE49-F238E27FC236}">
                  <a16:creationId xmlns:a16="http://schemas.microsoft.com/office/drawing/2014/main" id="{12F1B3D8-301E-4A54-9284-EB14E905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41" name="Freeform: Shape 40">
              <a:extLst>
                <a:ext uri="{FF2B5EF4-FFF2-40B4-BE49-F238E27FC236}">
                  <a16:creationId xmlns:a16="http://schemas.microsoft.com/office/drawing/2014/main" id="{CE4B9C67-860A-4569-AC84-3ADE433D1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1175B763-A6E6-4AD1-9138-9B1164A7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extBox 2">
            <a:extLst>
              <a:ext uri="{FF2B5EF4-FFF2-40B4-BE49-F238E27FC236}">
                <a16:creationId xmlns:a16="http://schemas.microsoft.com/office/drawing/2014/main" id="{EDC486C8-DB12-BA43-8088-1C1E24A3B093}"/>
              </a:ext>
            </a:extLst>
          </p:cNvPr>
          <p:cNvSpPr txBox="1"/>
          <p:nvPr/>
        </p:nvSpPr>
        <p:spPr>
          <a:xfrm>
            <a:off x="3033466" y="991261"/>
            <a:ext cx="5754696" cy="183734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rgbClr val="002060"/>
                </a:solidFill>
                <a:latin typeface="+mj-lt"/>
                <a:ea typeface="+mj-ea"/>
                <a:cs typeface="+mj-cs"/>
              </a:rPr>
              <a:t>Entrepreneurship and Entrepreneurs</a:t>
            </a:r>
          </a:p>
        </p:txBody>
      </p:sp>
      <p:sp>
        <p:nvSpPr>
          <p:cNvPr id="7" name="TextBox 6">
            <a:extLst>
              <a:ext uri="{FF2B5EF4-FFF2-40B4-BE49-F238E27FC236}">
                <a16:creationId xmlns:a16="http://schemas.microsoft.com/office/drawing/2014/main" id="{96E481FC-8E14-6567-3B94-5FA1E869E654}"/>
              </a:ext>
            </a:extLst>
          </p:cNvPr>
          <p:cNvSpPr txBox="1"/>
          <p:nvPr/>
        </p:nvSpPr>
        <p:spPr>
          <a:xfrm>
            <a:off x="3055954" y="2979336"/>
            <a:ext cx="6519367" cy="3007396"/>
          </a:xfrm>
          <a:prstGeom prst="rect">
            <a:avLst/>
          </a:prstGeom>
        </p:spPr>
        <p:txBody>
          <a:bodyPr vert="horz" lIns="91440" tIns="45720" rIns="91440" bIns="45720" rtlCol="0" anchor="t">
            <a:normAutofit/>
          </a:bodyPr>
          <a:lstStyle/>
          <a:p>
            <a:pPr>
              <a:lnSpc>
                <a:spcPct val="90000"/>
              </a:lnSpc>
              <a:spcAft>
                <a:spcPts val="600"/>
              </a:spcAft>
            </a:pPr>
            <a:r>
              <a:rPr lang="en-US" sz="2000" b="1" kern="1200" dirty="0">
                <a:solidFill>
                  <a:schemeClr val="accent4"/>
                </a:solidFill>
                <a:latin typeface="+mn-lt"/>
                <a:ea typeface="+mn-ea"/>
                <a:cs typeface="+mn-cs"/>
              </a:rPr>
              <a:t>Entrepreneurship</a:t>
            </a:r>
            <a:r>
              <a:rPr lang="en-US" sz="2000" b="1" kern="1200" dirty="0">
                <a:solidFill>
                  <a:schemeClr val="tx2"/>
                </a:solidFill>
                <a:latin typeface="+mn-lt"/>
                <a:ea typeface="+mn-ea"/>
                <a:cs typeface="+mn-cs"/>
              </a:rPr>
              <a:t> :</a:t>
            </a:r>
          </a:p>
          <a:p>
            <a:pPr indent="-228600">
              <a:lnSpc>
                <a:spcPct val="90000"/>
              </a:lnSpc>
              <a:spcAft>
                <a:spcPts val="600"/>
              </a:spcAft>
              <a:buFont typeface="Arial" panose="020B0604020202020204" pitchFamily="34" charset="0"/>
              <a:buChar char="•"/>
            </a:pPr>
            <a:r>
              <a:rPr lang="en-US" sz="1600" kern="1200" dirty="0">
                <a:solidFill>
                  <a:schemeClr val="tx2"/>
                </a:solidFill>
                <a:latin typeface="+mn-lt"/>
                <a:ea typeface="+mn-ea"/>
                <a:cs typeface="+mn-cs"/>
              </a:rPr>
              <a:t>Accepting the risk of starting and running a business.</a:t>
            </a:r>
          </a:p>
          <a:p>
            <a:pPr indent="-228600">
              <a:lnSpc>
                <a:spcPct val="90000"/>
              </a:lnSpc>
              <a:spcAft>
                <a:spcPts val="600"/>
              </a:spcAft>
              <a:buFont typeface="Arial" panose="020B0604020202020204" pitchFamily="34" charset="0"/>
              <a:buChar char="•"/>
            </a:pPr>
            <a:endParaRPr lang="en-US" sz="1100" kern="1200" dirty="0">
              <a:solidFill>
                <a:schemeClr val="tx2"/>
              </a:solidFill>
              <a:latin typeface="+mn-lt"/>
              <a:ea typeface="+mn-ea"/>
              <a:cs typeface="+mn-cs"/>
            </a:endParaRPr>
          </a:p>
          <a:p>
            <a:pPr>
              <a:lnSpc>
                <a:spcPct val="90000"/>
              </a:lnSpc>
              <a:spcAft>
                <a:spcPts val="600"/>
              </a:spcAft>
            </a:pPr>
            <a:r>
              <a:rPr lang="en-US" sz="2000" b="1" kern="1200" dirty="0">
                <a:solidFill>
                  <a:schemeClr val="accent4"/>
                </a:solidFill>
                <a:latin typeface="+mn-lt"/>
                <a:ea typeface="+mn-ea"/>
                <a:cs typeface="+mn-cs"/>
              </a:rPr>
              <a:t>Entrepreneur</a:t>
            </a:r>
            <a:r>
              <a:rPr lang="en-US" sz="2000" b="1" kern="1200" dirty="0">
                <a:solidFill>
                  <a:schemeClr val="tx2"/>
                </a:solidFill>
                <a:latin typeface="+mn-lt"/>
                <a:ea typeface="+mn-ea"/>
                <a:cs typeface="+mn-cs"/>
              </a:rPr>
              <a:t>: </a:t>
            </a:r>
          </a:p>
          <a:p>
            <a:pPr marL="285750" indent="-228600">
              <a:lnSpc>
                <a:spcPct val="90000"/>
              </a:lnSpc>
              <a:spcAft>
                <a:spcPts val="600"/>
              </a:spcAft>
              <a:buFont typeface="Arial" panose="020B0604020202020204" pitchFamily="34" charset="0"/>
              <a:buChar char="•"/>
            </a:pPr>
            <a:r>
              <a:rPr lang="en-US" sz="1600" kern="1200" dirty="0">
                <a:solidFill>
                  <a:schemeClr val="tx2"/>
                </a:solidFill>
                <a:latin typeface="+mn-lt"/>
                <a:ea typeface="+mn-ea"/>
                <a:cs typeface="+mn-cs"/>
              </a:rPr>
              <a:t>Person conducting own business (Webster)</a:t>
            </a:r>
          </a:p>
          <a:p>
            <a:pPr marL="285750" indent="-228600">
              <a:lnSpc>
                <a:spcPct val="90000"/>
              </a:lnSpc>
              <a:spcAft>
                <a:spcPts val="600"/>
              </a:spcAft>
              <a:buFont typeface="Arial" panose="020B0604020202020204" pitchFamily="34" charset="0"/>
              <a:buChar char="•"/>
            </a:pPr>
            <a:r>
              <a:rPr lang="en-US" sz="1600" kern="1200" dirty="0">
                <a:solidFill>
                  <a:schemeClr val="tx2"/>
                </a:solidFill>
                <a:latin typeface="+mn-lt"/>
                <a:ea typeface="+mn-ea"/>
                <a:cs typeface="+mn-cs"/>
              </a:rPr>
              <a:t>Organizer of an economic venture, one who owns, organizes, manages, and assumes the risks of the business (Chandrashekhar)</a:t>
            </a:r>
          </a:p>
        </p:txBody>
      </p:sp>
    </p:spTree>
    <p:extLst>
      <p:ext uri="{BB962C8B-B14F-4D97-AF65-F5344CB8AC3E}">
        <p14:creationId xmlns:p14="http://schemas.microsoft.com/office/powerpoint/2010/main" val="338927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Google Shape;83;p4"/>
          <p:cNvSpPr txBox="1">
            <a:spLocks/>
          </p:cNvSpPr>
          <p:nvPr/>
        </p:nvSpPr>
        <p:spPr>
          <a:xfrm>
            <a:off x="1137036" y="548640"/>
            <a:ext cx="9916632" cy="11887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rlito"/>
                <a:ea typeface="Carlito"/>
                <a:cs typeface="Carlito"/>
                <a:sym typeface="Carli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marR="0" lvl="0" indent="0" fontAlgn="auto">
              <a:lnSpc>
                <a:spcPct val="90000"/>
              </a:lnSpc>
              <a:spcBef>
                <a:spcPct val="0"/>
              </a:spcBef>
              <a:spcAft>
                <a:spcPts val="600"/>
              </a:spcAft>
              <a:buClr>
                <a:srgbClr val="000000"/>
              </a:buClr>
              <a:buSzPts val="1400"/>
              <a:tabLst/>
              <a:defRPr/>
            </a:pPr>
            <a:r>
              <a:rPr kumimoji="0" lang="en-US" b="0" i="0" u="none" strike="noStrike" kern="1200" cap="none" spc="0" normalizeH="0" baseline="0" noProof="0">
                <a:ln>
                  <a:noFill/>
                </a:ln>
                <a:solidFill>
                  <a:schemeClr val="tx1">
                    <a:lumMod val="85000"/>
                    <a:lumOff val="15000"/>
                  </a:schemeClr>
                </a:solidFill>
                <a:effectLst/>
                <a:uLnTx/>
                <a:uFillTx/>
                <a:latin typeface="+mj-lt"/>
                <a:ea typeface="+mj-ea"/>
                <a:cs typeface="+mj-cs"/>
                <a:sym typeface="Carlito"/>
              </a:rPr>
              <a:t>Role of the Entrepreneur</a:t>
            </a:r>
          </a:p>
        </p:txBody>
      </p:sp>
      <p:sp>
        <p:nvSpPr>
          <p:cNvPr id="3" name="TextBox 2">
            <a:extLst>
              <a:ext uri="{FF2B5EF4-FFF2-40B4-BE49-F238E27FC236}">
                <a16:creationId xmlns:a16="http://schemas.microsoft.com/office/drawing/2014/main" id="{8F780042-AC30-B16E-3F41-59A2CDB29083}"/>
              </a:ext>
            </a:extLst>
          </p:cNvPr>
          <p:cNvSpPr txBox="1"/>
          <p:nvPr/>
        </p:nvSpPr>
        <p:spPr>
          <a:xfrm>
            <a:off x="1222408" y="1896177"/>
            <a:ext cx="9644514" cy="4220746"/>
          </a:xfrm>
          <a:prstGeom prst="rect">
            <a:avLst/>
          </a:prstGeom>
        </p:spPr>
        <p:txBody>
          <a:bodyPr vert="horz" lIns="91440" tIns="45720" rIns="91440" bIns="45720" rtlCol="0" anchor="ctr">
            <a:normAutofit/>
          </a:bodyPr>
          <a:lstStyle/>
          <a:p>
            <a:pPr>
              <a:lnSpc>
                <a:spcPct val="90000"/>
              </a:lnSpc>
              <a:spcAft>
                <a:spcPts val="600"/>
              </a:spcAft>
            </a:pPr>
            <a:r>
              <a:rPr lang="en-US" sz="2400" kern="1200" dirty="0">
                <a:solidFill>
                  <a:schemeClr val="tx1">
                    <a:lumMod val="85000"/>
                    <a:lumOff val="15000"/>
                  </a:schemeClr>
                </a:solidFill>
                <a:latin typeface="+mn-lt"/>
                <a:ea typeface="+mn-ea"/>
                <a:cs typeface="+mn-cs"/>
              </a:rPr>
              <a:t>An innovator who combines technical innovations and financial finesses. Important role in producing competitive products, processes, and services. Generation of new employment Local and regional economic development Improved allocation of resources and transfer of technologies</a:t>
            </a:r>
          </a:p>
        </p:txBody>
      </p:sp>
    </p:spTree>
    <p:extLst>
      <p:ext uri="{BB962C8B-B14F-4D97-AF65-F5344CB8AC3E}">
        <p14:creationId xmlns:p14="http://schemas.microsoft.com/office/powerpoint/2010/main" val="4182545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F978A0A-F60C-01A2-B38F-C86E7311EFAB}"/>
              </a:ext>
            </a:extLst>
          </p:cNvPr>
          <p:cNvSpPr txBox="1"/>
          <p:nvPr/>
        </p:nvSpPr>
        <p:spPr>
          <a:xfrm>
            <a:off x="699714" y="5490971"/>
            <a:ext cx="6962072"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NOTABLE ENTREPRENEURS</a:t>
            </a:r>
          </a:p>
        </p:txBody>
      </p:sp>
      <p:pic>
        <p:nvPicPr>
          <p:cNvPr id="2" name="Picture 1" descr="A collage of men with text&#10;&#10;AI-generated content may be incorrect.">
            <a:extLst>
              <a:ext uri="{FF2B5EF4-FFF2-40B4-BE49-F238E27FC236}">
                <a16:creationId xmlns:a16="http://schemas.microsoft.com/office/drawing/2014/main" id="{4772228C-FDDA-3CB3-0186-35691F1BC6D0}"/>
              </a:ext>
            </a:extLst>
          </p:cNvPr>
          <p:cNvPicPr>
            <a:picLocks noChangeAspect="1"/>
          </p:cNvPicPr>
          <p:nvPr/>
        </p:nvPicPr>
        <p:blipFill>
          <a:blip r:embed="rId2"/>
          <a:stretch>
            <a:fillRect/>
          </a:stretch>
        </p:blipFill>
        <p:spPr>
          <a:xfrm>
            <a:off x="1623197" y="390832"/>
            <a:ext cx="9038224" cy="4519114"/>
          </a:xfrm>
          <a:prstGeom prst="rect">
            <a:avLst/>
          </a:prstGeom>
        </p:spPr>
      </p:pic>
    </p:spTree>
    <p:extLst>
      <p:ext uri="{BB962C8B-B14F-4D97-AF65-F5344CB8AC3E}">
        <p14:creationId xmlns:p14="http://schemas.microsoft.com/office/powerpoint/2010/main" val="1629824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3FCDA63-538C-4FB3-911D-7DF75B599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0F36B17-8009-453B-9C49-36A9D6F9D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765387 w 12192000"/>
              <a:gd name="connsiteY0" fmla="*/ 552984 h 6858000"/>
              <a:gd name="connsiteX1" fmla="*/ 5743549 w 12192000"/>
              <a:gd name="connsiteY1" fmla="*/ 567982 h 6858000"/>
              <a:gd name="connsiteX2" fmla="*/ 5865186 w 12192000"/>
              <a:gd name="connsiteY2" fmla="*/ 624212 h 6858000"/>
              <a:gd name="connsiteX3" fmla="*/ 5674970 w 12192000"/>
              <a:gd name="connsiteY3" fmla="*/ 594618 h 6858000"/>
              <a:gd name="connsiteX4" fmla="*/ 5671722 w 12192000"/>
              <a:gd name="connsiteY4" fmla="*/ 613739 h 6858000"/>
              <a:gd name="connsiteX5" fmla="*/ 5887746 w 12192000"/>
              <a:gd name="connsiteY5" fmla="*/ 686133 h 6858000"/>
              <a:gd name="connsiteX6" fmla="*/ 5868434 w 12192000"/>
              <a:gd name="connsiteY6" fmla="*/ 697289 h 6858000"/>
              <a:gd name="connsiteX7" fmla="*/ 5753657 w 12192000"/>
              <a:gd name="connsiteY7" fmla="*/ 669287 h 6858000"/>
              <a:gd name="connsiteX8" fmla="*/ 5730555 w 12192000"/>
              <a:gd name="connsiteY8" fmla="*/ 676572 h 6858000"/>
              <a:gd name="connsiteX9" fmla="*/ 5741924 w 12192000"/>
              <a:gd name="connsiteY9" fmla="*/ 710491 h 6858000"/>
              <a:gd name="connsiteX10" fmla="*/ 5791735 w 12192000"/>
              <a:gd name="connsiteY10" fmla="*/ 723695 h 6858000"/>
              <a:gd name="connsiteX11" fmla="*/ 5869339 w 12192000"/>
              <a:gd name="connsiteY11" fmla="*/ 803376 h 6858000"/>
              <a:gd name="connsiteX12" fmla="*/ 5751851 w 12192000"/>
              <a:gd name="connsiteY12" fmla="*/ 793813 h 6858000"/>
              <a:gd name="connsiteX13" fmla="*/ 5731096 w 12192000"/>
              <a:gd name="connsiteY13" fmla="*/ 813164 h 6858000"/>
              <a:gd name="connsiteX14" fmla="*/ 5723155 w 12192000"/>
              <a:gd name="connsiteY14" fmla="*/ 838206 h 6858000"/>
              <a:gd name="connsiteX15" fmla="*/ 5677677 w 12192000"/>
              <a:gd name="connsiteY15" fmla="*/ 858922 h 6858000"/>
              <a:gd name="connsiteX16" fmla="*/ 5749146 w 12192000"/>
              <a:gd name="connsiteY16" fmla="*/ 882143 h 6858000"/>
              <a:gd name="connsiteX17" fmla="*/ 5672804 w 12192000"/>
              <a:gd name="connsiteY17" fmla="*/ 882143 h 6858000"/>
              <a:gd name="connsiteX18" fmla="*/ 5626987 w 12192000"/>
              <a:gd name="connsiteY18" fmla="*/ 862565 h 6858000"/>
              <a:gd name="connsiteX19" fmla="*/ 5611575 w 12192000"/>
              <a:gd name="connsiteY19" fmla="*/ 860624 h 6858000"/>
              <a:gd name="connsiteX20" fmla="*/ 5629275 w 12192000"/>
              <a:gd name="connsiteY20" fmla="*/ 904875 h 6858000"/>
              <a:gd name="connsiteX21" fmla="*/ 5648325 w 12192000"/>
              <a:gd name="connsiteY21" fmla="*/ 981075 h 6858000"/>
              <a:gd name="connsiteX22" fmla="*/ 5646577 w 12192000"/>
              <a:gd name="connsiteY22" fmla="*/ 1001285 h 6858000"/>
              <a:gd name="connsiteX23" fmla="*/ 5653179 w 12192000"/>
              <a:gd name="connsiteY23" fmla="*/ 1004447 h 6858000"/>
              <a:gd name="connsiteX24" fmla="*/ 5710342 w 12192000"/>
              <a:gd name="connsiteY24" fmla="*/ 1041501 h 6858000"/>
              <a:gd name="connsiteX25" fmla="*/ 5685076 w 12192000"/>
              <a:gd name="connsiteY25" fmla="*/ 1084982 h 6858000"/>
              <a:gd name="connsiteX26" fmla="*/ 5788666 w 12192000"/>
              <a:gd name="connsiteY26" fmla="*/ 1132334 h 6858000"/>
              <a:gd name="connsiteX27" fmla="*/ 5814113 w 12192000"/>
              <a:gd name="connsiteY27" fmla="*/ 1179230 h 6858000"/>
              <a:gd name="connsiteX28" fmla="*/ 5782171 w 12192000"/>
              <a:gd name="connsiteY28" fmla="*/ 1175133 h 6858000"/>
              <a:gd name="connsiteX29" fmla="*/ 5754739 w 12192000"/>
              <a:gd name="connsiteY29" fmla="*/ 1184011 h 6858000"/>
              <a:gd name="connsiteX30" fmla="*/ 5766109 w 12192000"/>
              <a:gd name="connsiteY30" fmla="*/ 1243656 h 6858000"/>
              <a:gd name="connsiteX31" fmla="*/ 5912470 w 12192000"/>
              <a:gd name="connsiteY31" fmla="*/ 1320604 h 6858000"/>
              <a:gd name="connsiteX32" fmla="*/ 5925644 w 12192000"/>
              <a:gd name="connsiteY32" fmla="*/ 1345645 h 6858000"/>
              <a:gd name="connsiteX33" fmla="*/ 5908138 w 12192000"/>
              <a:gd name="connsiteY33" fmla="*/ 1363402 h 6858000"/>
              <a:gd name="connsiteX34" fmla="*/ 5860855 w 12192000"/>
              <a:gd name="connsiteY34" fmla="*/ 1372508 h 6858000"/>
              <a:gd name="connsiteX35" fmla="*/ 5927087 w 12192000"/>
              <a:gd name="connsiteY35" fmla="*/ 1457878 h 6858000"/>
              <a:gd name="connsiteX36" fmla="*/ 5951271 w 12192000"/>
              <a:gd name="connsiteY36" fmla="*/ 1481553 h 6858000"/>
              <a:gd name="connsiteX37" fmla="*/ 5992599 w 12192000"/>
              <a:gd name="connsiteY37" fmla="*/ 1518207 h 6858000"/>
              <a:gd name="connsiteX38" fmla="*/ 5993321 w 12192000"/>
              <a:gd name="connsiteY38" fmla="*/ 1529362 h 6858000"/>
              <a:gd name="connsiteX39" fmla="*/ 5937015 w 12192000"/>
              <a:gd name="connsiteY39" fmla="*/ 1568746 h 6858000"/>
              <a:gd name="connsiteX40" fmla="*/ 5835410 w 12192000"/>
              <a:gd name="connsiteY40" fmla="*/ 1558045 h 6858000"/>
              <a:gd name="connsiteX41" fmla="*/ 5985561 w 12192000"/>
              <a:gd name="connsiteY41" fmla="*/ 1616780 h 6858000"/>
              <a:gd name="connsiteX42" fmla="*/ 5499552 w 12192000"/>
              <a:gd name="connsiteY42" fmla="*/ 1476774 h 6858000"/>
              <a:gd name="connsiteX43" fmla="*/ 5530593 w 12192000"/>
              <a:gd name="connsiteY43" fmla="*/ 1513425 h 6858000"/>
              <a:gd name="connsiteX44" fmla="*/ 5700597 w 12192000"/>
              <a:gd name="connsiteY44" fmla="*/ 1609949 h 6858000"/>
              <a:gd name="connsiteX45" fmla="*/ 5748782 w 12192000"/>
              <a:gd name="connsiteY45" fmla="*/ 1670507 h 6858000"/>
              <a:gd name="connsiteX46" fmla="*/ 5799315 w 12192000"/>
              <a:gd name="connsiteY46" fmla="*/ 1703970 h 6858000"/>
              <a:gd name="connsiteX47" fmla="*/ 5870240 w 12192000"/>
              <a:gd name="connsiteY47" fmla="*/ 1703289 h 6858000"/>
              <a:gd name="connsiteX48" fmla="*/ 5920591 w 12192000"/>
              <a:gd name="connsiteY48" fmla="*/ 1754738 h 6858000"/>
              <a:gd name="connsiteX49" fmla="*/ 5868074 w 12192000"/>
              <a:gd name="connsiteY49" fmla="*/ 1765665 h 6858000"/>
              <a:gd name="connsiteX50" fmla="*/ 5806533 w 12192000"/>
              <a:gd name="connsiteY50" fmla="*/ 1757242 h 6858000"/>
              <a:gd name="connsiteX51" fmla="*/ 5673706 w 12192000"/>
              <a:gd name="connsiteY51" fmla="*/ 1759972 h 6858000"/>
              <a:gd name="connsiteX52" fmla="*/ 5597548 w 12192000"/>
              <a:gd name="connsiteY52" fmla="*/ 1769990 h 6858000"/>
              <a:gd name="connsiteX53" fmla="*/ 5422491 w 12192000"/>
              <a:gd name="connsiteY53" fmla="*/ 1752916 h 6858000"/>
              <a:gd name="connsiteX54" fmla="*/ 5432778 w 12192000"/>
              <a:gd name="connsiteY54" fmla="*/ 1796626 h 6858000"/>
              <a:gd name="connsiteX55" fmla="*/ 5426281 w 12192000"/>
              <a:gd name="connsiteY55" fmla="*/ 1834644 h 6858000"/>
              <a:gd name="connsiteX56" fmla="*/ 5423754 w 12192000"/>
              <a:gd name="connsiteY56" fmla="*/ 1917282 h 6858000"/>
              <a:gd name="connsiteX57" fmla="*/ 5425378 w 12192000"/>
              <a:gd name="connsiteY57" fmla="*/ 1930714 h 6858000"/>
              <a:gd name="connsiteX58" fmla="*/ 5386217 w 12192000"/>
              <a:gd name="connsiteY58" fmla="*/ 1939365 h 6858000"/>
              <a:gd name="connsiteX59" fmla="*/ 5619566 w 12192000"/>
              <a:gd name="connsiteY59" fmla="*/ 2111243 h 6858000"/>
              <a:gd name="connsiteX60" fmla="*/ 5463640 w 12192000"/>
              <a:gd name="connsiteY60" fmla="*/ 2067533 h 6858000"/>
              <a:gd name="connsiteX61" fmla="*/ 5442523 w 12192000"/>
              <a:gd name="connsiteY61" fmla="*/ 2139700 h 6858000"/>
              <a:gd name="connsiteX62" fmla="*/ 5515794 w 12192000"/>
              <a:gd name="connsiteY62" fmla="*/ 2203898 h 6858000"/>
              <a:gd name="connsiteX63" fmla="*/ 5542865 w 12192000"/>
              <a:gd name="connsiteY63" fmla="*/ 2330929 h 6858000"/>
              <a:gd name="connsiteX64" fmla="*/ 5529691 w 12192000"/>
              <a:gd name="connsiteY64" fmla="*/ 2447031 h 6858000"/>
              <a:gd name="connsiteX65" fmla="*/ 5498289 w 12192000"/>
              <a:gd name="connsiteY65" fmla="*/ 2483910 h 6858000"/>
              <a:gd name="connsiteX66" fmla="*/ 5452810 w 12192000"/>
              <a:gd name="connsiteY66" fmla="*/ 2550157 h 6858000"/>
              <a:gd name="connsiteX67" fmla="*/ 5424658 w 12192000"/>
              <a:gd name="connsiteY67" fmla="*/ 2591135 h 6858000"/>
              <a:gd name="connsiteX68" fmla="*/ 5326841 w 12192000"/>
              <a:gd name="connsiteY68" fmla="*/ 2575200 h 6858000"/>
              <a:gd name="connsiteX69" fmla="*/ 5457322 w 12192000"/>
              <a:gd name="connsiteY69" fmla="*/ 2679238 h 6858000"/>
              <a:gd name="connsiteX70" fmla="*/ 5351566 w 12192000"/>
              <a:gd name="connsiteY70" fmla="*/ 2666261 h 6858000"/>
              <a:gd name="connsiteX71" fmla="*/ 5317096 w 12192000"/>
              <a:gd name="connsiteY71" fmla="*/ 2673546 h 6858000"/>
              <a:gd name="connsiteX72" fmla="*/ 5336768 w 12192000"/>
              <a:gd name="connsiteY72" fmla="*/ 2707238 h 6858000"/>
              <a:gd name="connsiteX73" fmla="*/ 5414369 w 12192000"/>
              <a:gd name="connsiteY73" fmla="*/ 2764378 h 6858000"/>
              <a:gd name="connsiteX74" fmla="*/ 5574268 w 12192000"/>
              <a:gd name="connsiteY74" fmla="*/ 2919184 h 6858000"/>
              <a:gd name="connsiteX75" fmla="*/ 5419422 w 12192000"/>
              <a:gd name="connsiteY75" fmla="*/ 2848157 h 6858000"/>
              <a:gd name="connsiteX76" fmla="*/ 5582568 w 12192000"/>
              <a:gd name="connsiteY76" fmla="*/ 3007285 h 6858000"/>
              <a:gd name="connsiteX77" fmla="*/ 5618844 w 12192000"/>
              <a:gd name="connsiteY77" fmla="*/ 3060100 h 6858000"/>
              <a:gd name="connsiteX78" fmla="*/ 5692115 w 12192000"/>
              <a:gd name="connsiteY78" fmla="*/ 3191228 h 6858000"/>
              <a:gd name="connsiteX79" fmla="*/ 5688506 w 12192000"/>
              <a:gd name="connsiteY79" fmla="*/ 3206025 h 6858000"/>
              <a:gd name="connsiteX80" fmla="*/ 5603864 w 12192000"/>
              <a:gd name="connsiteY80" fmla="*/ 3184854 h 6858000"/>
              <a:gd name="connsiteX81" fmla="*/ 5713591 w 12192000"/>
              <a:gd name="connsiteY81" fmla="*/ 3295040 h 6858000"/>
              <a:gd name="connsiteX82" fmla="*/ 5826927 w 12192000"/>
              <a:gd name="connsiteY82" fmla="*/ 3379724 h 6858000"/>
              <a:gd name="connsiteX83" fmla="*/ 5746436 w 12192000"/>
              <a:gd name="connsiteY83" fmla="*/ 3366750 h 6858000"/>
              <a:gd name="connsiteX84" fmla="*/ 5635807 w 12192000"/>
              <a:gd name="connsiteY84" fmla="*/ 3318259 h 6858000"/>
              <a:gd name="connsiteX85" fmla="*/ 5597367 w 12192000"/>
              <a:gd name="connsiteY85" fmla="*/ 3336472 h 6858000"/>
              <a:gd name="connsiteX86" fmla="*/ 5702221 w 12192000"/>
              <a:gd name="connsiteY86" fmla="*/ 3416605 h 6858000"/>
              <a:gd name="connsiteX87" fmla="*/ 5762317 w 12192000"/>
              <a:gd name="connsiteY87" fmla="*/ 3453714 h 6858000"/>
              <a:gd name="connsiteX88" fmla="*/ 5786319 w 12192000"/>
              <a:gd name="connsiteY88" fmla="*/ 3482169 h 6858000"/>
              <a:gd name="connsiteX89" fmla="*/ 5854901 w 12192000"/>
              <a:gd name="connsiteY89" fmla="*/ 3583703 h 6858000"/>
              <a:gd name="connsiteX90" fmla="*/ 6056305 w 12192000"/>
              <a:gd name="connsiteY90" fmla="*/ 3694570 h 6858000"/>
              <a:gd name="connsiteX91" fmla="*/ 6244716 w 12192000"/>
              <a:gd name="connsiteY91" fmla="*/ 3832301 h 6858000"/>
              <a:gd name="connsiteX92" fmla="*/ 6391802 w 12192000"/>
              <a:gd name="connsiteY92" fmla="*/ 3918125 h 6858000"/>
              <a:gd name="connsiteX93" fmla="*/ 6763572 w 12192000"/>
              <a:gd name="connsiteY93" fmla="*/ 4028537 h 6858000"/>
              <a:gd name="connsiteX94" fmla="*/ 8173592 w 12192000"/>
              <a:gd name="connsiteY94" fmla="*/ 3279560 h 6858000"/>
              <a:gd name="connsiteX95" fmla="*/ 8191458 w 12192000"/>
              <a:gd name="connsiteY95" fmla="*/ 3257248 h 6858000"/>
              <a:gd name="connsiteX96" fmla="*/ 8259856 w 12192000"/>
              <a:gd name="connsiteY96" fmla="*/ 3173245 h 6858000"/>
              <a:gd name="connsiteX97" fmla="*/ 8317969 w 12192000"/>
              <a:gd name="connsiteY97" fmla="*/ 3097663 h 6858000"/>
              <a:gd name="connsiteX98" fmla="*/ 8287650 w 12192000"/>
              <a:gd name="connsiteY98" fmla="*/ 3072166 h 6858000"/>
              <a:gd name="connsiteX99" fmla="*/ 8328617 w 12192000"/>
              <a:gd name="connsiteY99" fmla="*/ 3000000 h 6858000"/>
              <a:gd name="connsiteX100" fmla="*/ 8458917 w 12192000"/>
              <a:gd name="connsiteY100" fmla="*/ 2777583 h 6858000"/>
              <a:gd name="connsiteX101" fmla="*/ 8516125 w 12192000"/>
              <a:gd name="connsiteY101" fmla="*/ 2728639 h 6858000"/>
              <a:gd name="connsiteX102" fmla="*/ 8585788 w 12192000"/>
              <a:gd name="connsiteY102" fmla="*/ 2605478 h 6858000"/>
              <a:gd name="connsiteX103" fmla="*/ 8595714 w 12192000"/>
              <a:gd name="connsiteY103" fmla="*/ 2577023 h 6858000"/>
              <a:gd name="connsiteX104" fmla="*/ 8581457 w 12192000"/>
              <a:gd name="connsiteY104" fmla="*/ 2540823 h 6858000"/>
              <a:gd name="connsiteX105" fmla="*/ 8570809 w 12192000"/>
              <a:gd name="connsiteY105" fmla="*/ 2504399 h 6858000"/>
              <a:gd name="connsiteX106" fmla="*/ 8584705 w 12192000"/>
              <a:gd name="connsiteY106" fmla="*/ 2493699 h 6858000"/>
              <a:gd name="connsiteX107" fmla="*/ 8674038 w 12192000"/>
              <a:gd name="connsiteY107" fmla="*/ 2475260 h 6858000"/>
              <a:gd name="connsiteX108" fmla="*/ 8622243 w 12192000"/>
              <a:gd name="connsiteY108" fmla="*/ 2406054 h 6858000"/>
              <a:gd name="connsiteX109" fmla="*/ 8530925 w 12192000"/>
              <a:gd name="connsiteY109" fmla="*/ 2302926 h 6858000"/>
              <a:gd name="connsiteX110" fmla="*/ 8489417 w 12192000"/>
              <a:gd name="connsiteY110" fmla="*/ 2229622 h 6858000"/>
              <a:gd name="connsiteX111" fmla="*/ 8484543 w 12192000"/>
              <a:gd name="connsiteY111" fmla="*/ 2164058 h 6858000"/>
              <a:gd name="connsiteX112" fmla="*/ 8402970 w 12192000"/>
              <a:gd name="connsiteY112" fmla="*/ 2125358 h 6858000"/>
              <a:gd name="connsiteX113" fmla="*/ 8479670 w 12192000"/>
              <a:gd name="connsiteY113" fmla="*/ 1986716 h 6858000"/>
              <a:gd name="connsiteX114" fmla="*/ 8487432 w 12192000"/>
              <a:gd name="connsiteY114" fmla="*/ 1958032 h 6858000"/>
              <a:gd name="connsiteX115" fmla="*/ 8441412 w 12192000"/>
              <a:gd name="connsiteY115" fmla="*/ 1855361 h 6858000"/>
              <a:gd name="connsiteX116" fmla="*/ 8433831 w 12192000"/>
              <a:gd name="connsiteY116" fmla="*/ 1838969 h 6858000"/>
              <a:gd name="connsiteX117" fmla="*/ 8416868 w 12192000"/>
              <a:gd name="connsiteY117" fmla="*/ 1806187 h 6858000"/>
              <a:gd name="connsiteX118" fmla="*/ 8368140 w 12192000"/>
              <a:gd name="connsiteY118" fmla="*/ 1798219 h 6858000"/>
              <a:gd name="connsiteX119" fmla="*/ 8393405 w 12192000"/>
              <a:gd name="connsiteY119" fmla="*/ 1774999 h 6858000"/>
              <a:gd name="connsiteX120" fmla="*/ 8442495 w 12192000"/>
              <a:gd name="connsiteY120" fmla="*/ 1696458 h 6858000"/>
              <a:gd name="connsiteX121" fmla="*/ 8409828 w 12192000"/>
              <a:gd name="connsiteY121" fmla="*/ 1621332 h 6858000"/>
              <a:gd name="connsiteX122" fmla="*/ 8407664 w 12192000"/>
              <a:gd name="connsiteY122" fmla="*/ 1579899 h 6858000"/>
              <a:gd name="connsiteX123" fmla="*/ 8462707 w 12192000"/>
              <a:gd name="connsiteY123" fmla="*/ 1526857 h 6858000"/>
              <a:gd name="connsiteX124" fmla="*/ 8504215 w 12192000"/>
              <a:gd name="connsiteY124" fmla="*/ 1505913 h 6858000"/>
              <a:gd name="connsiteX125" fmla="*/ 8523345 w 12192000"/>
              <a:gd name="connsiteY125" fmla="*/ 1475863 h 6858000"/>
              <a:gd name="connsiteX126" fmla="*/ 8500786 w 12192000"/>
              <a:gd name="connsiteY126" fmla="*/ 1450820 h 6858000"/>
              <a:gd name="connsiteX127" fmla="*/ 8400624 w 12192000"/>
              <a:gd name="connsiteY127" fmla="*/ 1391176 h 6858000"/>
              <a:gd name="connsiteX128" fmla="*/ 8454585 w 12192000"/>
              <a:gd name="connsiteY128" fmla="*/ 1341319 h 6858000"/>
              <a:gd name="connsiteX129" fmla="*/ 8172509 w 12192000"/>
              <a:gd name="connsiteY129" fmla="*/ 1106153 h 6858000"/>
              <a:gd name="connsiteX130" fmla="*/ 8138399 w 12192000"/>
              <a:gd name="connsiteY130" fmla="*/ 1070184 h 6858000"/>
              <a:gd name="connsiteX131" fmla="*/ 7957388 w 12192000"/>
              <a:gd name="connsiteY131" fmla="*/ 982992 h 6858000"/>
              <a:gd name="connsiteX132" fmla="*/ 7771142 w 12192000"/>
              <a:gd name="connsiteY132" fmla="*/ 921300 h 6858000"/>
              <a:gd name="connsiteX133" fmla="*/ 7900539 w 12192000"/>
              <a:gd name="connsiteY133" fmla="*/ 791082 h 6858000"/>
              <a:gd name="connsiteX134" fmla="*/ 7702923 w 12192000"/>
              <a:gd name="connsiteY134" fmla="*/ 760803 h 6858000"/>
              <a:gd name="connsiteX135" fmla="*/ 7683614 w 12192000"/>
              <a:gd name="connsiteY135" fmla="*/ 761714 h 6858000"/>
              <a:gd name="connsiteX136" fmla="*/ 7295600 w 12192000"/>
              <a:gd name="connsiteY136" fmla="*/ 741680 h 6858000"/>
              <a:gd name="connsiteX137" fmla="*/ 6739388 w 12192000"/>
              <a:gd name="connsiteY137" fmla="*/ 675206 h 6858000"/>
              <a:gd name="connsiteX138" fmla="*/ 6279006 w 12192000"/>
              <a:gd name="connsiteY138" fmla="*/ 635367 h 6858000"/>
              <a:gd name="connsiteX139" fmla="*/ 5788847 w 12192000"/>
              <a:gd name="connsiteY139" fmla="*/ 557964 h 6858000"/>
              <a:gd name="connsiteX140" fmla="*/ 5765387 w 12192000"/>
              <a:gd name="connsiteY140" fmla="*/ 552984 h 6858000"/>
              <a:gd name="connsiteX141" fmla="*/ 0 w 12192000"/>
              <a:gd name="connsiteY141" fmla="*/ 0 h 6858000"/>
              <a:gd name="connsiteX142" fmla="*/ 768106 w 12192000"/>
              <a:gd name="connsiteY142" fmla="*/ 0 h 6858000"/>
              <a:gd name="connsiteX143" fmla="*/ 767098 w 12192000"/>
              <a:gd name="connsiteY143" fmla="*/ 10118 h 6858000"/>
              <a:gd name="connsiteX144" fmla="*/ 756850 w 12192000"/>
              <a:gd name="connsiteY144" fmla="*/ 43654 h 6858000"/>
              <a:gd name="connsiteX145" fmla="*/ 768357 w 12192000"/>
              <a:gd name="connsiteY145" fmla="*/ 76852 h 6858000"/>
              <a:gd name="connsiteX146" fmla="*/ 882077 w 12192000"/>
              <a:gd name="connsiteY146" fmla="*/ 237315 h 6858000"/>
              <a:gd name="connsiteX147" fmla="*/ 761133 w 12192000"/>
              <a:gd name="connsiteY147" fmla="*/ 282106 h 6858000"/>
              <a:gd name="connsiteX148" fmla="*/ 753907 w 12192000"/>
              <a:gd name="connsiteY148" fmla="*/ 357988 h 6858000"/>
              <a:gd name="connsiteX149" fmla="*/ 692364 w 12192000"/>
              <a:gd name="connsiteY149" fmla="*/ 442830 h 6858000"/>
              <a:gd name="connsiteX150" fmla="*/ 556972 w 12192000"/>
              <a:gd name="connsiteY150" fmla="*/ 562188 h 6858000"/>
              <a:gd name="connsiteX151" fmla="*/ 480177 w 12192000"/>
              <a:gd name="connsiteY151" fmla="*/ 642286 h 6858000"/>
              <a:gd name="connsiteX152" fmla="*/ 612627 w 12192000"/>
              <a:gd name="connsiteY152" fmla="*/ 663627 h 6858000"/>
              <a:gd name="connsiteX153" fmla="*/ 633230 w 12192000"/>
              <a:gd name="connsiteY153" fmla="*/ 676011 h 6858000"/>
              <a:gd name="connsiteX154" fmla="*/ 617443 w 12192000"/>
              <a:gd name="connsiteY154" fmla="*/ 718168 h 6858000"/>
              <a:gd name="connsiteX155" fmla="*/ 596304 w 12192000"/>
              <a:gd name="connsiteY155" fmla="*/ 760064 h 6858000"/>
              <a:gd name="connsiteX156" fmla="*/ 611021 w 12192000"/>
              <a:gd name="connsiteY156" fmla="*/ 792998 h 6858000"/>
              <a:gd name="connsiteX157" fmla="*/ 714308 w 12192000"/>
              <a:gd name="connsiteY157" fmla="*/ 935543 h 6858000"/>
              <a:gd name="connsiteX158" fmla="*/ 799128 w 12192000"/>
              <a:gd name="connsiteY158" fmla="*/ 992190 h 6858000"/>
              <a:gd name="connsiteX159" fmla="*/ 992317 w 12192000"/>
              <a:gd name="connsiteY159" fmla="*/ 1249612 h 6858000"/>
              <a:gd name="connsiteX160" fmla="*/ 1053058 w 12192000"/>
              <a:gd name="connsiteY160" fmla="*/ 1333136 h 6858000"/>
              <a:gd name="connsiteX161" fmla="*/ 1008104 w 12192000"/>
              <a:gd name="connsiteY161" fmla="*/ 1362645 h 6858000"/>
              <a:gd name="connsiteX162" fmla="*/ 1094265 w 12192000"/>
              <a:gd name="connsiteY162" fmla="*/ 1450123 h 6858000"/>
              <a:gd name="connsiteX163" fmla="*/ 1195677 w 12192000"/>
              <a:gd name="connsiteY163" fmla="*/ 1547347 h 6858000"/>
              <a:gd name="connsiteX164" fmla="*/ 1222166 w 12192000"/>
              <a:gd name="connsiteY164" fmla="*/ 1573170 h 6858000"/>
              <a:gd name="connsiteX165" fmla="*/ 3312738 w 12192000"/>
              <a:gd name="connsiteY165" fmla="*/ 2440024 h 6858000"/>
              <a:gd name="connsiteX166" fmla="*/ 3863944 w 12192000"/>
              <a:gd name="connsiteY166" fmla="*/ 2312235 h 6858000"/>
              <a:gd name="connsiteX167" fmla="*/ 4082022 w 12192000"/>
              <a:gd name="connsiteY167" fmla="*/ 2212904 h 6858000"/>
              <a:gd name="connsiteX168" fmla="*/ 4361371 w 12192000"/>
              <a:gd name="connsiteY168" fmla="*/ 2053496 h 6858000"/>
              <a:gd name="connsiteX169" fmla="*/ 4659987 w 12192000"/>
              <a:gd name="connsiteY169" fmla="*/ 1925180 h 6858000"/>
              <a:gd name="connsiteX170" fmla="*/ 4761667 w 12192000"/>
              <a:gd name="connsiteY170" fmla="*/ 1807667 h 6858000"/>
              <a:gd name="connsiteX171" fmla="*/ 4797253 w 12192000"/>
              <a:gd name="connsiteY171" fmla="*/ 1774733 h 6858000"/>
              <a:gd name="connsiteX172" fmla="*/ 4886356 w 12192000"/>
              <a:gd name="connsiteY172" fmla="*/ 1731784 h 6858000"/>
              <a:gd name="connsiteX173" fmla="*/ 5041818 w 12192000"/>
              <a:gd name="connsiteY173" fmla="*/ 1639039 h 6858000"/>
              <a:gd name="connsiteX174" fmla="*/ 4984824 w 12192000"/>
              <a:gd name="connsiteY174" fmla="*/ 1617960 h 6858000"/>
              <a:gd name="connsiteX175" fmla="*/ 4820800 w 12192000"/>
              <a:gd name="connsiteY175" fmla="*/ 1674082 h 6858000"/>
              <a:gd name="connsiteX176" fmla="*/ 4701459 w 12192000"/>
              <a:gd name="connsiteY176" fmla="*/ 1689099 h 6858000"/>
              <a:gd name="connsiteX177" fmla="*/ 4869498 w 12192000"/>
              <a:gd name="connsiteY177" fmla="*/ 1591086 h 6858000"/>
              <a:gd name="connsiteX178" fmla="*/ 5032185 w 12192000"/>
              <a:gd name="connsiteY178" fmla="*/ 1463559 h 6858000"/>
              <a:gd name="connsiteX179" fmla="*/ 4906692 w 12192000"/>
              <a:gd name="connsiteY179" fmla="*/ 1488062 h 6858000"/>
              <a:gd name="connsiteX180" fmla="*/ 4901340 w 12192000"/>
              <a:gd name="connsiteY180" fmla="*/ 1470936 h 6858000"/>
              <a:gd name="connsiteX181" fmla="*/ 5009976 w 12192000"/>
              <a:gd name="connsiteY181" fmla="*/ 1319171 h 6858000"/>
              <a:gd name="connsiteX182" fmla="*/ 5063760 w 12192000"/>
              <a:gd name="connsiteY182" fmla="*/ 1258044 h 6858000"/>
              <a:gd name="connsiteX183" fmla="*/ 5305648 w 12192000"/>
              <a:gd name="connsiteY183" fmla="*/ 1073871 h 6858000"/>
              <a:gd name="connsiteX184" fmla="*/ 5076067 w 12192000"/>
              <a:gd name="connsiteY184" fmla="*/ 1156077 h 6858000"/>
              <a:gd name="connsiteX185" fmla="*/ 5313141 w 12192000"/>
              <a:gd name="connsiteY185" fmla="*/ 976907 h 6858000"/>
              <a:gd name="connsiteX186" fmla="*/ 5428196 w 12192000"/>
              <a:gd name="connsiteY186" fmla="*/ 910774 h 6858000"/>
              <a:gd name="connsiteX187" fmla="*/ 5457363 w 12192000"/>
              <a:gd name="connsiteY187" fmla="*/ 871779 h 6858000"/>
              <a:gd name="connsiteX188" fmla="*/ 5406256 w 12192000"/>
              <a:gd name="connsiteY188" fmla="*/ 863347 h 6858000"/>
              <a:gd name="connsiteX189" fmla="*/ 5249456 w 12192000"/>
              <a:gd name="connsiteY189" fmla="*/ 878367 h 6858000"/>
              <a:gd name="connsiteX190" fmla="*/ 5442914 w 12192000"/>
              <a:gd name="connsiteY190" fmla="*/ 757955 h 6858000"/>
              <a:gd name="connsiteX191" fmla="*/ 5297887 w 12192000"/>
              <a:gd name="connsiteY191" fmla="*/ 776398 h 6858000"/>
              <a:gd name="connsiteX192" fmla="*/ 5256146 w 12192000"/>
              <a:gd name="connsiteY192" fmla="*/ 728971 h 6858000"/>
              <a:gd name="connsiteX193" fmla="*/ 5188716 w 12192000"/>
              <a:gd name="connsiteY193" fmla="*/ 652298 h 6858000"/>
              <a:gd name="connsiteX194" fmla="*/ 5142160 w 12192000"/>
              <a:gd name="connsiteY194" fmla="*/ 609614 h 6858000"/>
              <a:gd name="connsiteX195" fmla="*/ 5122626 w 12192000"/>
              <a:gd name="connsiteY195" fmla="*/ 475239 h 6858000"/>
              <a:gd name="connsiteX196" fmla="*/ 5162763 w 12192000"/>
              <a:gd name="connsiteY196" fmla="*/ 328215 h 6858000"/>
              <a:gd name="connsiteX197" fmla="*/ 5271399 w 12192000"/>
              <a:gd name="connsiteY197" fmla="*/ 253914 h 6858000"/>
              <a:gd name="connsiteX198" fmla="*/ 5240091 w 12192000"/>
              <a:gd name="connsiteY198" fmla="*/ 170389 h 6858000"/>
              <a:gd name="connsiteX199" fmla="*/ 5008904 w 12192000"/>
              <a:gd name="connsiteY199" fmla="*/ 220979 h 6858000"/>
              <a:gd name="connsiteX200" fmla="*/ 5354881 w 12192000"/>
              <a:gd name="connsiteY200" fmla="*/ 22050 h 6858000"/>
              <a:gd name="connsiteX201" fmla="*/ 5296818 w 12192000"/>
              <a:gd name="connsiteY201" fmla="*/ 12038 h 6858000"/>
              <a:gd name="connsiteX202" fmla="*/ 5297018 w 12192000"/>
              <a:gd name="connsiteY202" fmla="*/ 3177 h 6858000"/>
              <a:gd name="connsiteX203" fmla="*/ 5298067 w 12192000"/>
              <a:gd name="connsiteY203" fmla="*/ 0 h 6858000"/>
              <a:gd name="connsiteX204" fmla="*/ 8958468 w 12192000"/>
              <a:gd name="connsiteY204" fmla="*/ 0 h 6858000"/>
              <a:gd name="connsiteX205" fmla="*/ 8936439 w 12192000"/>
              <a:gd name="connsiteY205" fmla="*/ 18562 h 6858000"/>
              <a:gd name="connsiteX206" fmla="*/ 8934304 w 12192000"/>
              <a:gd name="connsiteY206" fmla="*/ 46608 h 6858000"/>
              <a:gd name="connsiteX207" fmla="*/ 9027240 w 12192000"/>
              <a:gd name="connsiteY207" fmla="*/ 113638 h 6858000"/>
              <a:gd name="connsiteX208" fmla="*/ 8854734 w 12192000"/>
              <a:gd name="connsiteY208" fmla="*/ 193826 h 6858000"/>
              <a:gd name="connsiteX209" fmla="*/ 8815880 w 12192000"/>
              <a:gd name="connsiteY209" fmla="*/ 227493 h 6858000"/>
              <a:gd name="connsiteX210" fmla="*/ 8848828 w 12192000"/>
              <a:gd name="connsiteY210" fmla="*/ 267894 h 6858000"/>
              <a:gd name="connsiteX211" fmla="*/ 8920315 w 12192000"/>
              <a:gd name="connsiteY211" fmla="*/ 296052 h 6858000"/>
              <a:gd name="connsiteX212" fmla="*/ 9015115 w 12192000"/>
              <a:gd name="connsiteY212" fmla="*/ 367363 h 6858000"/>
              <a:gd name="connsiteX213" fmla="*/ 9011388 w 12192000"/>
              <a:gd name="connsiteY213" fmla="*/ 423067 h 6858000"/>
              <a:gd name="connsiteX214" fmla="*/ 8955127 w 12192000"/>
              <a:gd name="connsiteY214" fmla="*/ 524068 h 6858000"/>
              <a:gd name="connsiteX215" fmla="*/ 9039672 w 12192000"/>
              <a:gd name="connsiteY215" fmla="*/ 629661 h 6858000"/>
              <a:gd name="connsiteX216" fmla="*/ 9083187 w 12192000"/>
              <a:gd name="connsiteY216" fmla="*/ 660880 h 6858000"/>
              <a:gd name="connsiteX217" fmla="*/ 8999263 w 12192000"/>
              <a:gd name="connsiteY217" fmla="*/ 671592 h 6858000"/>
              <a:gd name="connsiteX218" fmla="*/ 8970048 w 12192000"/>
              <a:gd name="connsiteY218" fmla="*/ 715664 h 6858000"/>
              <a:gd name="connsiteX219" fmla="*/ 8956992 w 12192000"/>
              <a:gd name="connsiteY219" fmla="*/ 737702 h 6858000"/>
              <a:gd name="connsiteX220" fmla="*/ 8877733 w 12192000"/>
              <a:gd name="connsiteY220" fmla="*/ 875737 h 6858000"/>
              <a:gd name="connsiteX221" fmla="*/ 8891100 w 12192000"/>
              <a:gd name="connsiteY221" fmla="*/ 914300 h 6858000"/>
              <a:gd name="connsiteX222" fmla="*/ 9023199 w 12192000"/>
              <a:gd name="connsiteY222" fmla="*/ 1100695 h 6858000"/>
              <a:gd name="connsiteX223" fmla="*/ 8882708 w 12192000"/>
              <a:gd name="connsiteY223" fmla="*/ 1152725 h 6858000"/>
              <a:gd name="connsiteX224" fmla="*/ 8874315 w 12192000"/>
              <a:gd name="connsiteY224" fmla="*/ 1240870 h 6858000"/>
              <a:gd name="connsiteX225" fmla="*/ 8802826 w 12192000"/>
              <a:gd name="connsiteY225" fmla="*/ 1339424 h 6858000"/>
              <a:gd name="connsiteX226" fmla="*/ 8645552 w 12192000"/>
              <a:gd name="connsiteY226" fmla="*/ 1478072 h 6858000"/>
              <a:gd name="connsiteX227" fmla="*/ 8556347 w 12192000"/>
              <a:gd name="connsiteY227" fmla="*/ 1571114 h 6858000"/>
              <a:gd name="connsiteX228" fmla="*/ 8710202 w 12192000"/>
              <a:gd name="connsiteY228" fmla="*/ 1595904 h 6858000"/>
              <a:gd name="connsiteX229" fmla="*/ 8734135 w 12192000"/>
              <a:gd name="connsiteY229" fmla="*/ 1610290 h 6858000"/>
              <a:gd name="connsiteX230" fmla="*/ 8715797 w 12192000"/>
              <a:gd name="connsiteY230" fmla="*/ 1659260 h 6858000"/>
              <a:gd name="connsiteX231" fmla="*/ 8691242 w 12192000"/>
              <a:gd name="connsiteY231" fmla="*/ 1707927 h 6858000"/>
              <a:gd name="connsiteX232" fmla="*/ 8708337 w 12192000"/>
              <a:gd name="connsiteY232" fmla="*/ 1746183 h 6858000"/>
              <a:gd name="connsiteX233" fmla="*/ 8828316 w 12192000"/>
              <a:gd name="connsiteY233" fmla="*/ 1911765 h 6858000"/>
              <a:gd name="connsiteX234" fmla="*/ 8926844 w 12192000"/>
              <a:gd name="connsiteY234" fmla="*/ 1977567 h 6858000"/>
              <a:gd name="connsiteX235" fmla="*/ 9151255 w 12192000"/>
              <a:gd name="connsiteY235" fmla="*/ 2276592 h 6858000"/>
              <a:gd name="connsiteX236" fmla="*/ 9221812 w 12192000"/>
              <a:gd name="connsiteY236" fmla="*/ 2373614 h 6858000"/>
              <a:gd name="connsiteX237" fmla="*/ 9169593 w 12192000"/>
              <a:gd name="connsiteY237" fmla="*/ 2407892 h 6858000"/>
              <a:gd name="connsiteX238" fmla="*/ 9269679 w 12192000"/>
              <a:gd name="connsiteY238" fmla="*/ 2509507 h 6858000"/>
              <a:gd name="connsiteX239" fmla="*/ 9387480 w 12192000"/>
              <a:gd name="connsiteY239" fmla="*/ 2622444 h 6858000"/>
              <a:gd name="connsiteX240" fmla="*/ 9418250 w 12192000"/>
              <a:gd name="connsiteY240" fmla="*/ 2652440 h 6858000"/>
              <a:gd name="connsiteX241" fmla="*/ 11846684 w 12192000"/>
              <a:gd name="connsiteY241" fmla="*/ 3659389 h 6858000"/>
              <a:gd name="connsiteX242" fmla="*/ 12172890 w 12192000"/>
              <a:gd name="connsiteY242" fmla="*/ 3610878 h 6858000"/>
              <a:gd name="connsiteX243" fmla="*/ 12192000 w 12192000"/>
              <a:gd name="connsiteY243" fmla="*/ 3605403 h 6858000"/>
              <a:gd name="connsiteX244" fmla="*/ 12192000 w 12192000"/>
              <a:gd name="connsiteY244" fmla="*/ 6858000 h 6858000"/>
              <a:gd name="connsiteX245" fmla="*/ 2667892 w 12192000"/>
              <a:gd name="connsiteY245" fmla="*/ 6858000 h 6858000"/>
              <a:gd name="connsiteX246" fmla="*/ 2654380 w 12192000"/>
              <a:gd name="connsiteY246" fmla="*/ 6849405 h 6858000"/>
              <a:gd name="connsiteX247" fmla="*/ 2517472 w 12192000"/>
              <a:gd name="connsiteY247" fmla="*/ 6768410 h 6858000"/>
              <a:gd name="connsiteX248" fmla="*/ 2863768 w 12192000"/>
              <a:gd name="connsiteY248" fmla="*/ 6678867 h 6858000"/>
              <a:gd name="connsiteX249" fmla="*/ 3200332 w 12192000"/>
              <a:gd name="connsiteY249" fmla="*/ 6552312 h 6858000"/>
              <a:gd name="connsiteX250" fmla="*/ 3263755 w 12192000"/>
              <a:gd name="connsiteY250" fmla="*/ 6500106 h 6858000"/>
              <a:gd name="connsiteX251" fmla="*/ 3788234 w 12192000"/>
              <a:gd name="connsiteY251" fmla="*/ 6158777 h 6858000"/>
              <a:gd name="connsiteX252" fmla="*/ 3687901 w 12192000"/>
              <a:gd name="connsiteY252" fmla="*/ 6086412 h 6858000"/>
              <a:gd name="connsiteX253" fmla="*/ 3874137 w 12192000"/>
              <a:gd name="connsiteY253" fmla="*/ 5999841 h 6858000"/>
              <a:gd name="connsiteX254" fmla="*/ 3916083 w 12192000"/>
              <a:gd name="connsiteY254" fmla="*/ 5963494 h 6858000"/>
              <a:gd name="connsiteX255" fmla="*/ 3880513 w 12192000"/>
              <a:gd name="connsiteY255" fmla="*/ 5919878 h 6858000"/>
              <a:gd name="connsiteX256" fmla="*/ 3803335 w 12192000"/>
              <a:gd name="connsiteY256" fmla="*/ 5889479 h 6858000"/>
              <a:gd name="connsiteX257" fmla="*/ 3700990 w 12192000"/>
              <a:gd name="connsiteY257" fmla="*/ 5812491 h 6858000"/>
              <a:gd name="connsiteX258" fmla="*/ 3705014 w 12192000"/>
              <a:gd name="connsiteY258" fmla="*/ 5752353 h 6858000"/>
              <a:gd name="connsiteX259" fmla="*/ 3765753 w 12192000"/>
              <a:gd name="connsiteY259" fmla="*/ 5643313 h 6858000"/>
              <a:gd name="connsiteX260" fmla="*/ 3674479 w 12192000"/>
              <a:gd name="connsiteY260" fmla="*/ 5529315 h 6858000"/>
              <a:gd name="connsiteX261" fmla="*/ 3627501 w 12192000"/>
              <a:gd name="connsiteY261" fmla="*/ 5495612 h 6858000"/>
              <a:gd name="connsiteX262" fmla="*/ 3718104 w 12192000"/>
              <a:gd name="connsiteY262" fmla="*/ 5484048 h 6858000"/>
              <a:gd name="connsiteX263" fmla="*/ 3749644 w 12192000"/>
              <a:gd name="connsiteY263" fmla="*/ 5436467 h 6858000"/>
              <a:gd name="connsiteX264" fmla="*/ 3763740 w 12192000"/>
              <a:gd name="connsiteY264" fmla="*/ 5412675 h 6858000"/>
              <a:gd name="connsiteX265" fmla="*/ 3849307 w 12192000"/>
              <a:gd name="connsiteY265" fmla="*/ 5263654 h 6858000"/>
              <a:gd name="connsiteX266" fmla="*/ 3834876 w 12192000"/>
              <a:gd name="connsiteY266" fmla="*/ 5222021 h 6858000"/>
              <a:gd name="connsiteX267" fmla="*/ 3692263 w 12192000"/>
              <a:gd name="connsiteY267" fmla="*/ 5020790 h 6858000"/>
              <a:gd name="connsiteX268" fmla="*/ 3843936 w 12192000"/>
              <a:gd name="connsiteY268" fmla="*/ 4964619 h 6858000"/>
              <a:gd name="connsiteX269" fmla="*/ 3852997 w 12192000"/>
              <a:gd name="connsiteY269" fmla="*/ 4869458 h 6858000"/>
              <a:gd name="connsiteX270" fmla="*/ 3930177 w 12192000"/>
              <a:gd name="connsiteY270" fmla="*/ 4763060 h 6858000"/>
              <a:gd name="connsiteX271" fmla="*/ 4099968 w 12192000"/>
              <a:gd name="connsiteY271" fmla="*/ 4613376 h 6858000"/>
              <a:gd name="connsiteX272" fmla="*/ 4196274 w 12192000"/>
              <a:gd name="connsiteY272" fmla="*/ 4512928 h 6858000"/>
              <a:gd name="connsiteX273" fmla="*/ 4030173 w 12192000"/>
              <a:gd name="connsiteY273" fmla="*/ 4486165 h 6858000"/>
              <a:gd name="connsiteX274" fmla="*/ 4004335 w 12192000"/>
              <a:gd name="connsiteY274" fmla="*/ 4470634 h 6858000"/>
              <a:gd name="connsiteX275" fmla="*/ 4024133 w 12192000"/>
              <a:gd name="connsiteY275" fmla="*/ 4417767 h 6858000"/>
              <a:gd name="connsiteX276" fmla="*/ 4050642 w 12192000"/>
              <a:gd name="connsiteY276" fmla="*/ 4365226 h 6858000"/>
              <a:gd name="connsiteX277" fmla="*/ 4032186 w 12192000"/>
              <a:gd name="connsiteY277" fmla="*/ 4323924 h 6858000"/>
              <a:gd name="connsiteX278" fmla="*/ 3902658 w 12192000"/>
              <a:gd name="connsiteY278" fmla="*/ 4145163 h 6858000"/>
              <a:gd name="connsiteX279" fmla="*/ 3796288 w 12192000"/>
              <a:gd name="connsiteY279" fmla="*/ 4074123 h 6858000"/>
              <a:gd name="connsiteX280" fmla="*/ 3554015 w 12192000"/>
              <a:gd name="connsiteY280" fmla="*/ 3751298 h 6858000"/>
              <a:gd name="connsiteX281" fmla="*/ 3477841 w 12192000"/>
              <a:gd name="connsiteY281" fmla="*/ 3646554 h 6858000"/>
              <a:gd name="connsiteX282" fmla="*/ 3534217 w 12192000"/>
              <a:gd name="connsiteY282" fmla="*/ 3609547 h 6858000"/>
              <a:gd name="connsiteX283" fmla="*/ 3426164 w 12192000"/>
              <a:gd name="connsiteY283" fmla="*/ 3499844 h 6858000"/>
              <a:gd name="connsiteX284" fmla="*/ 3298987 w 12192000"/>
              <a:gd name="connsiteY284" fmla="*/ 3377918 h 6858000"/>
              <a:gd name="connsiteX285" fmla="*/ 3265768 w 12192000"/>
              <a:gd name="connsiteY285" fmla="*/ 3345534 h 6858000"/>
              <a:gd name="connsiteX286" fmla="*/ 698533 w 12192000"/>
              <a:gd name="connsiteY286" fmla="*/ 2257448 h 6858000"/>
              <a:gd name="connsiteX287" fmla="*/ 644044 w 12192000"/>
              <a:gd name="connsiteY287" fmla="*/ 2258439 h 6858000"/>
              <a:gd name="connsiteX288" fmla="*/ 121106 w 12192000"/>
              <a:gd name="connsiteY288" fmla="*/ 2359734 h 6858000"/>
              <a:gd name="connsiteX289" fmla="*/ 0 w 12192000"/>
              <a:gd name="connsiteY289" fmla="*/ 24021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92000" h="6858000">
                <a:moveTo>
                  <a:pt x="5765387" y="552984"/>
                </a:moveTo>
                <a:cubicBezTo>
                  <a:pt x="5757491" y="552728"/>
                  <a:pt x="5749866" y="555802"/>
                  <a:pt x="5743549" y="567982"/>
                </a:cubicBezTo>
                <a:cubicBezTo>
                  <a:pt x="5777117" y="600080"/>
                  <a:pt x="5819889" y="588014"/>
                  <a:pt x="5865186" y="624212"/>
                </a:cubicBezTo>
                <a:cubicBezTo>
                  <a:pt x="5791555" y="612828"/>
                  <a:pt x="5733261" y="603722"/>
                  <a:pt x="5674970" y="594618"/>
                </a:cubicBezTo>
                <a:cubicBezTo>
                  <a:pt x="5673886" y="600991"/>
                  <a:pt x="5672804" y="607366"/>
                  <a:pt x="5671722" y="613739"/>
                </a:cubicBezTo>
                <a:cubicBezTo>
                  <a:pt x="5746257" y="627171"/>
                  <a:pt x="5815197" y="661774"/>
                  <a:pt x="5887746" y="686133"/>
                </a:cubicBezTo>
                <a:cubicBezTo>
                  <a:pt x="5881068" y="701160"/>
                  <a:pt x="5874392" y="698199"/>
                  <a:pt x="5868434" y="697289"/>
                </a:cubicBezTo>
                <a:cubicBezTo>
                  <a:pt x="5829634" y="691369"/>
                  <a:pt x="5790832" y="685452"/>
                  <a:pt x="5753657" y="669287"/>
                </a:cubicBezTo>
                <a:cubicBezTo>
                  <a:pt x="5745355" y="665643"/>
                  <a:pt x="5735248" y="665643"/>
                  <a:pt x="5730555" y="676572"/>
                </a:cubicBezTo>
                <a:cubicBezTo>
                  <a:pt x="5723878" y="692053"/>
                  <a:pt x="5733442" y="702070"/>
                  <a:pt x="5741924" y="710491"/>
                </a:cubicBezTo>
                <a:cubicBezTo>
                  <a:pt x="5756724" y="725062"/>
                  <a:pt x="5774589" y="720965"/>
                  <a:pt x="5791735" y="723695"/>
                </a:cubicBezTo>
                <a:cubicBezTo>
                  <a:pt x="5837394" y="730753"/>
                  <a:pt x="5859232" y="752836"/>
                  <a:pt x="5869339" y="803376"/>
                </a:cubicBezTo>
                <a:cubicBezTo>
                  <a:pt x="5829273" y="782886"/>
                  <a:pt x="5790652" y="808156"/>
                  <a:pt x="5751851" y="793813"/>
                </a:cubicBezTo>
                <a:cubicBezTo>
                  <a:pt x="5741745" y="790172"/>
                  <a:pt x="5725683" y="795634"/>
                  <a:pt x="5731096" y="813164"/>
                </a:cubicBezTo>
                <a:cubicBezTo>
                  <a:pt x="5736150" y="829555"/>
                  <a:pt x="5752933" y="841392"/>
                  <a:pt x="5723155" y="838206"/>
                </a:cubicBezTo>
                <a:cubicBezTo>
                  <a:pt x="5701860" y="835929"/>
                  <a:pt x="5660171" y="854369"/>
                  <a:pt x="5677677" y="858922"/>
                </a:cubicBezTo>
                <a:cubicBezTo>
                  <a:pt x="5699694" y="864614"/>
                  <a:pt x="5721172" y="872810"/>
                  <a:pt x="5749146" y="882143"/>
                </a:cubicBezTo>
                <a:cubicBezTo>
                  <a:pt x="5718283" y="897394"/>
                  <a:pt x="5696085" y="894207"/>
                  <a:pt x="5672804" y="882143"/>
                </a:cubicBezTo>
                <a:cubicBezTo>
                  <a:pt x="5658728" y="874858"/>
                  <a:pt x="5642530" y="866776"/>
                  <a:pt x="5626987" y="862565"/>
                </a:cubicBezTo>
                <a:lnTo>
                  <a:pt x="5611575" y="860624"/>
                </a:lnTo>
                <a:lnTo>
                  <a:pt x="5629275" y="904875"/>
                </a:lnTo>
                <a:cubicBezTo>
                  <a:pt x="5636975" y="929899"/>
                  <a:pt x="5648325" y="981075"/>
                  <a:pt x="5648325" y="981075"/>
                </a:cubicBezTo>
                <a:lnTo>
                  <a:pt x="5646577" y="1001285"/>
                </a:lnTo>
                <a:lnTo>
                  <a:pt x="5653179" y="1004447"/>
                </a:lnTo>
                <a:cubicBezTo>
                  <a:pt x="5672649" y="1015232"/>
                  <a:pt x="5691732" y="1027443"/>
                  <a:pt x="5710342" y="1041501"/>
                </a:cubicBezTo>
                <a:cubicBezTo>
                  <a:pt x="5704025" y="1052200"/>
                  <a:pt x="5671903" y="1082706"/>
                  <a:pt x="5685076" y="1084982"/>
                </a:cubicBezTo>
                <a:cubicBezTo>
                  <a:pt x="5722072" y="1091584"/>
                  <a:pt x="5754918" y="1113894"/>
                  <a:pt x="5788666" y="1132334"/>
                </a:cubicBezTo>
                <a:cubicBezTo>
                  <a:pt x="5803286" y="1140301"/>
                  <a:pt x="5820971" y="1150775"/>
                  <a:pt x="5814113" y="1179230"/>
                </a:cubicBezTo>
                <a:cubicBezTo>
                  <a:pt x="5801661" y="1187198"/>
                  <a:pt x="5792457" y="1176043"/>
                  <a:pt x="5782171" y="1175133"/>
                </a:cubicBezTo>
                <a:cubicBezTo>
                  <a:pt x="5771703" y="1174223"/>
                  <a:pt x="5748241" y="1180140"/>
                  <a:pt x="5754739" y="1184011"/>
                </a:cubicBezTo>
                <a:cubicBezTo>
                  <a:pt x="5784336" y="1201540"/>
                  <a:pt x="5731096" y="1243656"/>
                  <a:pt x="5766109" y="1243656"/>
                </a:cubicBezTo>
                <a:cubicBezTo>
                  <a:pt x="5824761" y="1243883"/>
                  <a:pt x="5855983" y="1318554"/>
                  <a:pt x="5912470" y="1320604"/>
                </a:cubicBezTo>
                <a:cubicBezTo>
                  <a:pt x="5921493" y="1320830"/>
                  <a:pt x="5925825" y="1334034"/>
                  <a:pt x="5925644" y="1345645"/>
                </a:cubicBezTo>
                <a:cubicBezTo>
                  <a:pt x="5925644" y="1359532"/>
                  <a:pt x="5917343" y="1362036"/>
                  <a:pt x="5908138" y="1363402"/>
                </a:cubicBezTo>
                <a:cubicBezTo>
                  <a:pt x="5894061" y="1365450"/>
                  <a:pt x="5879444" y="1345645"/>
                  <a:pt x="5860855" y="1372508"/>
                </a:cubicBezTo>
                <a:cubicBezTo>
                  <a:pt x="5894242" y="1388215"/>
                  <a:pt x="5927629" y="1403924"/>
                  <a:pt x="5927087" y="1457878"/>
                </a:cubicBezTo>
                <a:cubicBezTo>
                  <a:pt x="5926908" y="1472447"/>
                  <a:pt x="5940804" y="1477911"/>
                  <a:pt x="5951271" y="1481553"/>
                </a:cubicBezTo>
                <a:cubicBezTo>
                  <a:pt x="5968597" y="1487473"/>
                  <a:pt x="5983213" y="1497945"/>
                  <a:pt x="5992599" y="1518207"/>
                </a:cubicBezTo>
                <a:cubicBezTo>
                  <a:pt x="5992418" y="1522076"/>
                  <a:pt x="5992238" y="1526174"/>
                  <a:pt x="5993321" y="1529362"/>
                </a:cubicBezTo>
                <a:cubicBezTo>
                  <a:pt x="5990253" y="1578306"/>
                  <a:pt x="5964988" y="1576939"/>
                  <a:pt x="5937015" y="1568746"/>
                </a:cubicBezTo>
                <a:cubicBezTo>
                  <a:pt x="5903627" y="1558728"/>
                  <a:pt x="5870601" y="1540515"/>
                  <a:pt x="5835410" y="1558045"/>
                </a:cubicBezTo>
                <a:cubicBezTo>
                  <a:pt x="5885040" y="1581493"/>
                  <a:pt x="5938999" y="1583315"/>
                  <a:pt x="5985561" y="1616780"/>
                </a:cubicBezTo>
                <a:cubicBezTo>
                  <a:pt x="5815197" y="1622927"/>
                  <a:pt x="5664684" y="1517295"/>
                  <a:pt x="5499552" y="1476774"/>
                </a:cubicBezTo>
                <a:cubicBezTo>
                  <a:pt x="5505146" y="1503863"/>
                  <a:pt x="5518501" y="1509327"/>
                  <a:pt x="5530593" y="1513425"/>
                </a:cubicBezTo>
                <a:cubicBezTo>
                  <a:pt x="5591592" y="1533915"/>
                  <a:pt x="5645011" y="1574665"/>
                  <a:pt x="5700597" y="1609949"/>
                </a:cubicBezTo>
                <a:cubicBezTo>
                  <a:pt x="5723516" y="1624519"/>
                  <a:pt x="5740121" y="1639091"/>
                  <a:pt x="5748782" y="1670507"/>
                </a:cubicBezTo>
                <a:cubicBezTo>
                  <a:pt x="5756544" y="1698963"/>
                  <a:pt x="5771522" y="1712167"/>
                  <a:pt x="5799315" y="1703970"/>
                </a:cubicBezTo>
                <a:cubicBezTo>
                  <a:pt x="5821873" y="1697141"/>
                  <a:pt x="5846597" y="1700783"/>
                  <a:pt x="5870240" y="1703289"/>
                </a:cubicBezTo>
                <a:cubicBezTo>
                  <a:pt x="5897491" y="1706020"/>
                  <a:pt x="5927991" y="1738119"/>
                  <a:pt x="5920591" y="1754738"/>
                </a:cubicBezTo>
                <a:cubicBezTo>
                  <a:pt x="5907958" y="1782967"/>
                  <a:pt x="5886844" y="1768852"/>
                  <a:pt x="5868074" y="1765665"/>
                </a:cubicBezTo>
                <a:cubicBezTo>
                  <a:pt x="5846778" y="1761795"/>
                  <a:pt x="5807256" y="1753826"/>
                  <a:pt x="5806533" y="1757242"/>
                </a:cubicBezTo>
                <a:cubicBezTo>
                  <a:pt x="5792636" y="1828042"/>
                  <a:pt x="5694821" y="1766350"/>
                  <a:pt x="5673706" y="1759972"/>
                </a:cubicBezTo>
                <a:cubicBezTo>
                  <a:pt x="5647358" y="1752006"/>
                  <a:pt x="5622635" y="1766576"/>
                  <a:pt x="5597548" y="1769990"/>
                </a:cubicBezTo>
                <a:cubicBezTo>
                  <a:pt x="5575169" y="1773177"/>
                  <a:pt x="5448658" y="1782967"/>
                  <a:pt x="5422491" y="1752916"/>
                </a:cubicBezTo>
                <a:cubicBezTo>
                  <a:pt x="5418882" y="1776364"/>
                  <a:pt x="5426460" y="1785926"/>
                  <a:pt x="5432778" y="1796626"/>
                </a:cubicBezTo>
                <a:cubicBezTo>
                  <a:pt x="5441620" y="1811878"/>
                  <a:pt x="5443065" y="1822578"/>
                  <a:pt x="5426281" y="1834644"/>
                </a:cubicBezTo>
                <a:cubicBezTo>
                  <a:pt x="5378455" y="1869248"/>
                  <a:pt x="5379178" y="1870385"/>
                  <a:pt x="5423754" y="1917282"/>
                </a:cubicBezTo>
                <a:cubicBezTo>
                  <a:pt x="5425921" y="1919330"/>
                  <a:pt x="5425017" y="1926161"/>
                  <a:pt x="5425378" y="1930714"/>
                </a:cubicBezTo>
                <a:cubicBezTo>
                  <a:pt x="5413647" y="1937998"/>
                  <a:pt x="5399932" y="1919786"/>
                  <a:pt x="5386217" y="1939365"/>
                </a:cubicBezTo>
                <a:cubicBezTo>
                  <a:pt x="5445952" y="2025417"/>
                  <a:pt x="5537091" y="2046587"/>
                  <a:pt x="5619566" y="2111243"/>
                </a:cubicBezTo>
                <a:cubicBezTo>
                  <a:pt x="5552792" y="2132642"/>
                  <a:pt x="5512726" y="2057972"/>
                  <a:pt x="5463640" y="2067533"/>
                </a:cubicBezTo>
                <a:cubicBezTo>
                  <a:pt x="5439094" y="2090982"/>
                  <a:pt x="5512005" y="2128545"/>
                  <a:pt x="5442523" y="2139700"/>
                </a:cubicBezTo>
                <a:cubicBezTo>
                  <a:pt x="5472663" y="2160188"/>
                  <a:pt x="5495041" y="2180220"/>
                  <a:pt x="5515794" y="2203898"/>
                </a:cubicBezTo>
                <a:cubicBezTo>
                  <a:pt x="5552792" y="2246241"/>
                  <a:pt x="5560010" y="2274014"/>
                  <a:pt x="5542865" y="2330929"/>
                </a:cubicBezTo>
                <a:cubicBezTo>
                  <a:pt x="5531676" y="2368264"/>
                  <a:pt x="5515253" y="2402640"/>
                  <a:pt x="5529691" y="2447031"/>
                </a:cubicBezTo>
                <a:cubicBezTo>
                  <a:pt x="5539796" y="2477537"/>
                  <a:pt x="5535826" y="2497570"/>
                  <a:pt x="5498289" y="2483910"/>
                </a:cubicBezTo>
                <a:cubicBezTo>
                  <a:pt x="5457864" y="2469340"/>
                  <a:pt x="5442704" y="2496659"/>
                  <a:pt x="5452810" y="2550157"/>
                </a:cubicBezTo>
                <a:cubicBezTo>
                  <a:pt x="5459307" y="2584534"/>
                  <a:pt x="5452449" y="2595005"/>
                  <a:pt x="5424658" y="2591135"/>
                </a:cubicBezTo>
                <a:cubicBezTo>
                  <a:pt x="5393976" y="2586810"/>
                  <a:pt x="5364740" y="2564271"/>
                  <a:pt x="5326841" y="2575200"/>
                </a:cubicBezTo>
                <a:cubicBezTo>
                  <a:pt x="5357159" y="2637577"/>
                  <a:pt x="5421950" y="2619820"/>
                  <a:pt x="5457322" y="2679238"/>
                </a:cubicBezTo>
                <a:cubicBezTo>
                  <a:pt x="5415093" y="2679464"/>
                  <a:pt x="5382787" y="2679238"/>
                  <a:pt x="5351566" y="2666261"/>
                </a:cubicBezTo>
                <a:cubicBezTo>
                  <a:pt x="5338571" y="2661024"/>
                  <a:pt x="5324314" y="2655562"/>
                  <a:pt x="5317096" y="2673546"/>
                </a:cubicBezTo>
                <a:cubicBezTo>
                  <a:pt x="5308613" y="2695173"/>
                  <a:pt x="5326119" y="2703369"/>
                  <a:pt x="5336768" y="2707238"/>
                </a:cubicBezTo>
                <a:cubicBezTo>
                  <a:pt x="5366726" y="2718166"/>
                  <a:pt x="5389645" y="2744118"/>
                  <a:pt x="5414369" y="2764378"/>
                </a:cubicBezTo>
                <a:cubicBezTo>
                  <a:pt x="5468692" y="2808772"/>
                  <a:pt x="5528248" y="2845879"/>
                  <a:pt x="5574268" y="2919184"/>
                </a:cubicBezTo>
                <a:cubicBezTo>
                  <a:pt x="5516335" y="2900516"/>
                  <a:pt x="5473203" y="2857035"/>
                  <a:pt x="5419422" y="2848157"/>
                </a:cubicBezTo>
                <a:cubicBezTo>
                  <a:pt x="5465985" y="2914859"/>
                  <a:pt x="5525902" y="2958795"/>
                  <a:pt x="5582568" y="3007285"/>
                </a:cubicBezTo>
                <a:cubicBezTo>
                  <a:pt x="5598811" y="3020945"/>
                  <a:pt x="5615234" y="3030279"/>
                  <a:pt x="5618844" y="3060100"/>
                </a:cubicBezTo>
                <a:cubicBezTo>
                  <a:pt x="5625883" y="3117925"/>
                  <a:pt x="5646997" y="3165732"/>
                  <a:pt x="5692115" y="3191228"/>
                </a:cubicBezTo>
                <a:cubicBezTo>
                  <a:pt x="5692475" y="3191457"/>
                  <a:pt x="5689949" y="3200109"/>
                  <a:pt x="5688506" y="3206025"/>
                </a:cubicBezTo>
                <a:cubicBezTo>
                  <a:pt x="5660893" y="3207848"/>
                  <a:pt x="5639057" y="3173699"/>
                  <a:pt x="5603864" y="3184854"/>
                </a:cubicBezTo>
                <a:cubicBezTo>
                  <a:pt x="5637613" y="3231295"/>
                  <a:pt x="5665767" y="3272957"/>
                  <a:pt x="5713591" y="3295040"/>
                </a:cubicBezTo>
                <a:cubicBezTo>
                  <a:pt x="5751851" y="3312567"/>
                  <a:pt x="5799134" y="3322812"/>
                  <a:pt x="5826927" y="3379724"/>
                </a:cubicBezTo>
                <a:cubicBezTo>
                  <a:pt x="5794623" y="3390881"/>
                  <a:pt x="5770619" y="3376768"/>
                  <a:pt x="5746436" y="3366750"/>
                </a:cubicBezTo>
                <a:cubicBezTo>
                  <a:pt x="5709440" y="3351269"/>
                  <a:pt x="5672804" y="3333741"/>
                  <a:pt x="5635807" y="3318259"/>
                </a:cubicBezTo>
                <a:cubicBezTo>
                  <a:pt x="5621731" y="3312340"/>
                  <a:pt x="5606392" y="3308241"/>
                  <a:pt x="5597367" y="3336472"/>
                </a:cubicBezTo>
                <a:cubicBezTo>
                  <a:pt x="5644471" y="3342391"/>
                  <a:pt x="5672624" y="3380636"/>
                  <a:pt x="5702221" y="3416605"/>
                </a:cubicBezTo>
                <a:cubicBezTo>
                  <a:pt x="5718825" y="3436867"/>
                  <a:pt x="5732361" y="3463958"/>
                  <a:pt x="5762317" y="3453714"/>
                </a:cubicBezTo>
                <a:cubicBezTo>
                  <a:pt x="5778019" y="3448251"/>
                  <a:pt x="5787944" y="3463501"/>
                  <a:pt x="5786319" y="3482169"/>
                </a:cubicBezTo>
                <a:cubicBezTo>
                  <a:pt x="5780365" y="3547962"/>
                  <a:pt x="5817001" y="3570954"/>
                  <a:pt x="5854901" y="3583703"/>
                </a:cubicBezTo>
                <a:cubicBezTo>
                  <a:pt x="5926728" y="3607607"/>
                  <a:pt x="5986464" y="3663836"/>
                  <a:pt x="6056305" y="3694570"/>
                </a:cubicBezTo>
                <a:cubicBezTo>
                  <a:pt x="6124163" y="3724393"/>
                  <a:pt x="6176680" y="3795192"/>
                  <a:pt x="6244716" y="3832301"/>
                </a:cubicBezTo>
                <a:cubicBezTo>
                  <a:pt x="6293986" y="3859164"/>
                  <a:pt x="6341089" y="3893766"/>
                  <a:pt x="6391802" y="3918125"/>
                </a:cubicBezTo>
                <a:cubicBezTo>
                  <a:pt x="6511814" y="3975722"/>
                  <a:pt x="6634174" y="4021935"/>
                  <a:pt x="6763572" y="4028537"/>
                </a:cubicBezTo>
                <a:cubicBezTo>
                  <a:pt x="6870411" y="4033774"/>
                  <a:pt x="7797129" y="4028766"/>
                  <a:pt x="8173592" y="3279560"/>
                </a:cubicBezTo>
                <a:cubicBezTo>
                  <a:pt x="8180811" y="3275916"/>
                  <a:pt x="8188931" y="3266355"/>
                  <a:pt x="8191458" y="3257248"/>
                </a:cubicBezTo>
                <a:cubicBezTo>
                  <a:pt x="8203550" y="3214677"/>
                  <a:pt x="8233147" y="3196237"/>
                  <a:pt x="8259856" y="3173245"/>
                </a:cubicBezTo>
                <a:cubicBezTo>
                  <a:pt x="8283318" y="3152983"/>
                  <a:pt x="8308224" y="3131812"/>
                  <a:pt x="8317969" y="3097663"/>
                </a:cubicBezTo>
                <a:cubicBezTo>
                  <a:pt x="8330783" y="3052133"/>
                  <a:pt x="8294328" y="3089468"/>
                  <a:pt x="8287650" y="3072166"/>
                </a:cubicBezTo>
                <a:cubicBezTo>
                  <a:pt x="8301546" y="3048491"/>
                  <a:pt x="8323023" y="3026863"/>
                  <a:pt x="8328617" y="3000000"/>
                </a:cubicBezTo>
                <a:cubicBezTo>
                  <a:pt x="8349009" y="2903020"/>
                  <a:pt x="8393045" y="2832447"/>
                  <a:pt x="8458917" y="2777583"/>
                </a:cubicBezTo>
                <a:cubicBezTo>
                  <a:pt x="8477866" y="2761875"/>
                  <a:pt x="8490318" y="2733190"/>
                  <a:pt x="8516125" y="2728639"/>
                </a:cubicBezTo>
                <a:cubicBezTo>
                  <a:pt x="8573515" y="2718621"/>
                  <a:pt x="8555468" y="2640309"/>
                  <a:pt x="8585788" y="2605478"/>
                </a:cubicBezTo>
                <a:cubicBezTo>
                  <a:pt x="8591563" y="2598874"/>
                  <a:pt x="8596796" y="2585900"/>
                  <a:pt x="8595714" y="2577023"/>
                </a:cubicBezTo>
                <a:cubicBezTo>
                  <a:pt x="8594091" y="2564271"/>
                  <a:pt x="8587232" y="2552206"/>
                  <a:pt x="8581457" y="2540823"/>
                </a:cubicBezTo>
                <a:cubicBezTo>
                  <a:pt x="8575501" y="2529441"/>
                  <a:pt x="8566478" y="2519424"/>
                  <a:pt x="8570809" y="2504399"/>
                </a:cubicBezTo>
                <a:cubicBezTo>
                  <a:pt x="8572612" y="2498253"/>
                  <a:pt x="8571351" y="2476854"/>
                  <a:pt x="8584705" y="2493699"/>
                </a:cubicBezTo>
                <a:cubicBezTo>
                  <a:pt x="8621340" y="2539914"/>
                  <a:pt x="8642637" y="2496205"/>
                  <a:pt x="8674038" y="2475260"/>
                </a:cubicBezTo>
                <a:cubicBezTo>
                  <a:pt x="8648772" y="2453632"/>
                  <a:pt x="8626033" y="2438380"/>
                  <a:pt x="8622243" y="2406054"/>
                </a:cubicBezTo>
                <a:cubicBezTo>
                  <a:pt x="8614483" y="2339351"/>
                  <a:pt x="8581278" y="2308846"/>
                  <a:pt x="8530925" y="2302926"/>
                </a:cubicBezTo>
                <a:cubicBezTo>
                  <a:pt x="8549513" y="2238501"/>
                  <a:pt x="8549513" y="2238501"/>
                  <a:pt x="8489417" y="2229622"/>
                </a:cubicBezTo>
                <a:cubicBezTo>
                  <a:pt x="8512517" y="2188645"/>
                  <a:pt x="8512517" y="2178173"/>
                  <a:pt x="8484543" y="2164058"/>
                </a:cubicBezTo>
                <a:cubicBezTo>
                  <a:pt x="8457653" y="2150626"/>
                  <a:pt x="8427876" y="2146073"/>
                  <a:pt x="8402970" y="2125358"/>
                </a:cubicBezTo>
                <a:cubicBezTo>
                  <a:pt x="8425891" y="2072997"/>
                  <a:pt x="8432387" y="2012214"/>
                  <a:pt x="8479670" y="1986716"/>
                </a:cubicBezTo>
                <a:cubicBezTo>
                  <a:pt x="8487070" y="1982846"/>
                  <a:pt x="8492123" y="1967138"/>
                  <a:pt x="8487432" y="1958032"/>
                </a:cubicBezTo>
                <a:cubicBezTo>
                  <a:pt x="8470286" y="1925023"/>
                  <a:pt x="8494830" y="1862417"/>
                  <a:pt x="8441412" y="1855361"/>
                </a:cubicBezTo>
                <a:cubicBezTo>
                  <a:pt x="8434733" y="1854678"/>
                  <a:pt x="8428597" y="1847847"/>
                  <a:pt x="8433831" y="1838969"/>
                </a:cubicBezTo>
                <a:cubicBezTo>
                  <a:pt x="8451879" y="1808009"/>
                  <a:pt x="8430041" y="1810057"/>
                  <a:pt x="8416868" y="1806187"/>
                </a:cubicBezTo>
                <a:cubicBezTo>
                  <a:pt x="8400985" y="1801408"/>
                  <a:pt x="8382938" y="1815066"/>
                  <a:pt x="8368140" y="1798219"/>
                </a:cubicBezTo>
                <a:cubicBezTo>
                  <a:pt x="8371569" y="1780462"/>
                  <a:pt x="8384382" y="1780689"/>
                  <a:pt x="8393405" y="1774999"/>
                </a:cubicBezTo>
                <a:cubicBezTo>
                  <a:pt x="8419754" y="1758607"/>
                  <a:pt x="8441231" y="1739030"/>
                  <a:pt x="8442495" y="1696458"/>
                </a:cubicBezTo>
                <a:cubicBezTo>
                  <a:pt x="8443396" y="1662083"/>
                  <a:pt x="8446284" y="1631805"/>
                  <a:pt x="8409828" y="1621332"/>
                </a:cubicBezTo>
                <a:cubicBezTo>
                  <a:pt x="8394669" y="1617006"/>
                  <a:pt x="8399001" y="1592193"/>
                  <a:pt x="8407664" y="1579899"/>
                </a:cubicBezTo>
                <a:cubicBezTo>
                  <a:pt x="8423184" y="1558045"/>
                  <a:pt x="8435996" y="1528906"/>
                  <a:pt x="8462707" y="1526857"/>
                </a:cubicBezTo>
                <a:cubicBezTo>
                  <a:pt x="8478949" y="1525492"/>
                  <a:pt x="8491402" y="1516384"/>
                  <a:pt x="8504215" y="1505913"/>
                </a:cubicBezTo>
                <a:cubicBezTo>
                  <a:pt x="8513419" y="1498398"/>
                  <a:pt x="8524428" y="1492025"/>
                  <a:pt x="8523345" y="1475863"/>
                </a:cubicBezTo>
                <a:cubicBezTo>
                  <a:pt x="8522262" y="1460382"/>
                  <a:pt x="8511615" y="1454008"/>
                  <a:pt x="8500786" y="1450820"/>
                </a:cubicBezTo>
                <a:cubicBezTo>
                  <a:pt x="8464691" y="1440577"/>
                  <a:pt x="8430764" y="1425551"/>
                  <a:pt x="8400624" y="1391176"/>
                </a:cubicBezTo>
                <a:cubicBezTo>
                  <a:pt x="8420657" y="1372963"/>
                  <a:pt x="8439787" y="1359759"/>
                  <a:pt x="8454585" y="1341319"/>
                </a:cubicBezTo>
                <a:cubicBezTo>
                  <a:pt x="8490318" y="1296701"/>
                  <a:pt x="8187668" y="1156238"/>
                  <a:pt x="8172509" y="1106153"/>
                </a:cubicBezTo>
                <a:cubicBezTo>
                  <a:pt x="8167817" y="1090673"/>
                  <a:pt x="8151755" y="1074738"/>
                  <a:pt x="8138399" y="1070184"/>
                </a:cubicBezTo>
                <a:cubicBezTo>
                  <a:pt x="8075777" y="1048785"/>
                  <a:pt x="8021456" y="1000749"/>
                  <a:pt x="7957388" y="982992"/>
                </a:cubicBezTo>
                <a:cubicBezTo>
                  <a:pt x="7896929" y="966147"/>
                  <a:pt x="7837375" y="943608"/>
                  <a:pt x="7771142" y="921300"/>
                </a:cubicBezTo>
                <a:cubicBezTo>
                  <a:pt x="7811747" y="865296"/>
                  <a:pt x="7883756" y="871899"/>
                  <a:pt x="7900539" y="791082"/>
                </a:cubicBezTo>
                <a:cubicBezTo>
                  <a:pt x="7835028" y="770137"/>
                  <a:pt x="7766090" y="794042"/>
                  <a:pt x="7702923" y="760803"/>
                </a:cubicBezTo>
                <a:cubicBezTo>
                  <a:pt x="7697509" y="757845"/>
                  <a:pt x="7690109" y="760803"/>
                  <a:pt x="7683614" y="761714"/>
                </a:cubicBezTo>
                <a:cubicBezTo>
                  <a:pt x="7553493" y="779471"/>
                  <a:pt x="7423915" y="763991"/>
                  <a:pt x="7295600" y="741680"/>
                </a:cubicBezTo>
                <a:cubicBezTo>
                  <a:pt x="7110798" y="709810"/>
                  <a:pt x="6925273" y="689548"/>
                  <a:pt x="6739388" y="675206"/>
                </a:cubicBezTo>
                <a:cubicBezTo>
                  <a:pt x="6585807" y="663367"/>
                  <a:pt x="6431866" y="658132"/>
                  <a:pt x="6279006" y="635367"/>
                </a:cubicBezTo>
                <a:cubicBezTo>
                  <a:pt x="6115501" y="611009"/>
                  <a:pt x="5952175" y="583462"/>
                  <a:pt x="5788847" y="557964"/>
                </a:cubicBezTo>
                <a:cubicBezTo>
                  <a:pt x="5781448" y="556825"/>
                  <a:pt x="5773282" y="553240"/>
                  <a:pt x="5765387" y="552984"/>
                </a:cubicBezTo>
                <a:close/>
                <a:moveTo>
                  <a:pt x="0" y="0"/>
                </a:moveTo>
                <a:lnTo>
                  <a:pt x="768106" y="0"/>
                </a:lnTo>
                <a:lnTo>
                  <a:pt x="767098" y="10118"/>
                </a:lnTo>
                <a:cubicBezTo>
                  <a:pt x="765697" y="22412"/>
                  <a:pt x="763205" y="34103"/>
                  <a:pt x="756850" y="43654"/>
                </a:cubicBezTo>
                <a:cubicBezTo>
                  <a:pt x="749894" y="54193"/>
                  <a:pt x="757386" y="72374"/>
                  <a:pt x="768357" y="76852"/>
                </a:cubicBezTo>
                <a:cubicBezTo>
                  <a:pt x="838462" y="106364"/>
                  <a:pt x="848094" y="176713"/>
                  <a:pt x="882077" y="237315"/>
                </a:cubicBezTo>
                <a:cubicBezTo>
                  <a:pt x="845150" y="261290"/>
                  <a:pt x="801001" y="266560"/>
                  <a:pt x="761133" y="282106"/>
                </a:cubicBezTo>
                <a:cubicBezTo>
                  <a:pt x="719657" y="298442"/>
                  <a:pt x="719657" y="310562"/>
                  <a:pt x="753907" y="357988"/>
                </a:cubicBezTo>
                <a:cubicBezTo>
                  <a:pt x="664804" y="368265"/>
                  <a:pt x="664804" y="368265"/>
                  <a:pt x="692364" y="442830"/>
                </a:cubicBezTo>
                <a:cubicBezTo>
                  <a:pt x="617709" y="449681"/>
                  <a:pt x="568477" y="484987"/>
                  <a:pt x="556972" y="562188"/>
                </a:cubicBezTo>
                <a:cubicBezTo>
                  <a:pt x="551352" y="599602"/>
                  <a:pt x="517637" y="617254"/>
                  <a:pt x="480177" y="642286"/>
                </a:cubicBezTo>
                <a:cubicBezTo>
                  <a:pt x="526734" y="666528"/>
                  <a:pt x="558310" y="717115"/>
                  <a:pt x="612627" y="663627"/>
                </a:cubicBezTo>
                <a:cubicBezTo>
                  <a:pt x="632427" y="644130"/>
                  <a:pt x="630557" y="668898"/>
                  <a:pt x="633230" y="676011"/>
                </a:cubicBezTo>
                <a:cubicBezTo>
                  <a:pt x="639651" y="693400"/>
                  <a:pt x="626274" y="704995"/>
                  <a:pt x="617443" y="718168"/>
                </a:cubicBezTo>
                <a:cubicBezTo>
                  <a:pt x="608881" y="731343"/>
                  <a:pt x="598711" y="745306"/>
                  <a:pt x="596304" y="760064"/>
                </a:cubicBezTo>
                <a:cubicBezTo>
                  <a:pt x="594700" y="770339"/>
                  <a:pt x="602459" y="785355"/>
                  <a:pt x="611021" y="792998"/>
                </a:cubicBezTo>
                <a:cubicBezTo>
                  <a:pt x="655975" y="833311"/>
                  <a:pt x="629217" y="923949"/>
                  <a:pt x="714308" y="935543"/>
                </a:cubicBezTo>
                <a:cubicBezTo>
                  <a:pt x="752570" y="940811"/>
                  <a:pt x="771032" y="974010"/>
                  <a:pt x="799128" y="992190"/>
                </a:cubicBezTo>
                <a:cubicBezTo>
                  <a:pt x="896793" y="1055689"/>
                  <a:pt x="962082" y="1137368"/>
                  <a:pt x="992317" y="1249612"/>
                </a:cubicBezTo>
                <a:cubicBezTo>
                  <a:pt x="1000611" y="1280703"/>
                  <a:pt x="1032454" y="1305735"/>
                  <a:pt x="1053058" y="1333136"/>
                </a:cubicBezTo>
                <a:cubicBezTo>
                  <a:pt x="1043156" y="1353160"/>
                  <a:pt x="989106" y="1309949"/>
                  <a:pt x="1008104" y="1362645"/>
                </a:cubicBezTo>
                <a:cubicBezTo>
                  <a:pt x="1022553" y="1402169"/>
                  <a:pt x="1059480" y="1426672"/>
                  <a:pt x="1094265" y="1450123"/>
                </a:cubicBezTo>
                <a:cubicBezTo>
                  <a:pt x="1133866" y="1476733"/>
                  <a:pt x="1177749" y="1498075"/>
                  <a:pt x="1195677" y="1547347"/>
                </a:cubicBezTo>
                <a:cubicBezTo>
                  <a:pt x="1199423" y="1557887"/>
                  <a:pt x="1211463" y="1568953"/>
                  <a:pt x="1222166" y="1573170"/>
                </a:cubicBezTo>
                <a:cubicBezTo>
                  <a:pt x="1780331" y="2440289"/>
                  <a:pt x="3154333" y="2446085"/>
                  <a:pt x="3312738" y="2440024"/>
                </a:cubicBezTo>
                <a:cubicBezTo>
                  <a:pt x="3504591" y="2432384"/>
                  <a:pt x="3686008" y="2378897"/>
                  <a:pt x="3863944" y="2312235"/>
                </a:cubicBezTo>
                <a:cubicBezTo>
                  <a:pt x="3939135" y="2284043"/>
                  <a:pt x="4008972" y="2243995"/>
                  <a:pt x="4082022" y="2212904"/>
                </a:cubicBezTo>
                <a:cubicBezTo>
                  <a:pt x="4182897" y="2169955"/>
                  <a:pt x="4260761" y="2088012"/>
                  <a:pt x="4361371" y="2053496"/>
                </a:cubicBezTo>
                <a:cubicBezTo>
                  <a:pt x="4464921" y="2017925"/>
                  <a:pt x="4553490" y="1952846"/>
                  <a:pt x="4659987" y="1925180"/>
                </a:cubicBezTo>
                <a:cubicBezTo>
                  <a:pt x="4716177" y="1910425"/>
                  <a:pt x="4770494" y="1883815"/>
                  <a:pt x="4761667" y="1807667"/>
                </a:cubicBezTo>
                <a:cubicBezTo>
                  <a:pt x="4759257" y="1786061"/>
                  <a:pt x="4773973" y="1768410"/>
                  <a:pt x="4797253" y="1774733"/>
                </a:cubicBezTo>
                <a:cubicBezTo>
                  <a:pt x="4841669" y="1786589"/>
                  <a:pt x="4861738" y="1755234"/>
                  <a:pt x="4886356" y="1731784"/>
                </a:cubicBezTo>
                <a:cubicBezTo>
                  <a:pt x="4930237" y="1690154"/>
                  <a:pt x="4971978" y="1645890"/>
                  <a:pt x="5041818" y="1639039"/>
                </a:cubicBezTo>
                <a:cubicBezTo>
                  <a:pt x="5028440" y="1606365"/>
                  <a:pt x="5005695" y="1611110"/>
                  <a:pt x="4984824" y="1617960"/>
                </a:cubicBezTo>
                <a:cubicBezTo>
                  <a:pt x="4929971" y="1635878"/>
                  <a:pt x="4875653" y="1656165"/>
                  <a:pt x="4820800" y="1674082"/>
                </a:cubicBezTo>
                <a:cubicBezTo>
                  <a:pt x="4784945" y="1685677"/>
                  <a:pt x="4749356" y="1702012"/>
                  <a:pt x="4701459" y="1689099"/>
                </a:cubicBezTo>
                <a:cubicBezTo>
                  <a:pt x="4742668" y="1623230"/>
                  <a:pt x="4812771" y="1611373"/>
                  <a:pt x="4869498" y="1591086"/>
                </a:cubicBezTo>
                <a:cubicBezTo>
                  <a:pt x="4940404" y="1565528"/>
                  <a:pt x="4982147" y="1517309"/>
                  <a:pt x="5032185" y="1463559"/>
                </a:cubicBezTo>
                <a:cubicBezTo>
                  <a:pt x="4980006" y="1450649"/>
                  <a:pt x="4947630" y="1490172"/>
                  <a:pt x="4906692" y="1488062"/>
                </a:cubicBezTo>
                <a:cubicBezTo>
                  <a:pt x="4904550" y="1481215"/>
                  <a:pt x="4900805" y="1471202"/>
                  <a:pt x="4901340" y="1470936"/>
                </a:cubicBezTo>
                <a:cubicBezTo>
                  <a:pt x="4968234" y="1441427"/>
                  <a:pt x="4999539" y="1386097"/>
                  <a:pt x="5009976" y="1319171"/>
                </a:cubicBezTo>
                <a:cubicBezTo>
                  <a:pt x="5015328" y="1284656"/>
                  <a:pt x="5039677" y="1273853"/>
                  <a:pt x="5063760" y="1258044"/>
                </a:cubicBezTo>
                <a:cubicBezTo>
                  <a:pt x="5147777" y="1201922"/>
                  <a:pt x="5236613" y="1151071"/>
                  <a:pt x="5305648" y="1073871"/>
                </a:cubicBezTo>
                <a:cubicBezTo>
                  <a:pt x="5225910" y="1084147"/>
                  <a:pt x="5161960" y="1134471"/>
                  <a:pt x="5076067" y="1156077"/>
                </a:cubicBezTo>
                <a:cubicBezTo>
                  <a:pt x="5144298" y="1071235"/>
                  <a:pt x="5232600" y="1028288"/>
                  <a:pt x="5313141" y="976907"/>
                </a:cubicBezTo>
                <a:cubicBezTo>
                  <a:pt x="5349798" y="953458"/>
                  <a:pt x="5383779" y="923421"/>
                  <a:pt x="5428196" y="910774"/>
                </a:cubicBezTo>
                <a:cubicBezTo>
                  <a:pt x="5443985" y="906295"/>
                  <a:pt x="5469939" y="896809"/>
                  <a:pt x="5457363" y="871779"/>
                </a:cubicBezTo>
                <a:cubicBezTo>
                  <a:pt x="5446661" y="850965"/>
                  <a:pt x="5425523" y="857286"/>
                  <a:pt x="5406256" y="863347"/>
                </a:cubicBezTo>
                <a:cubicBezTo>
                  <a:pt x="5359965" y="878367"/>
                  <a:pt x="5312069" y="878629"/>
                  <a:pt x="5249456" y="878367"/>
                </a:cubicBezTo>
                <a:cubicBezTo>
                  <a:pt x="5301901" y="809597"/>
                  <a:pt x="5397963" y="830149"/>
                  <a:pt x="5442914" y="757955"/>
                </a:cubicBezTo>
                <a:cubicBezTo>
                  <a:pt x="5386723" y="745306"/>
                  <a:pt x="5343376" y="771392"/>
                  <a:pt x="5297887" y="776398"/>
                </a:cubicBezTo>
                <a:cubicBezTo>
                  <a:pt x="5256683" y="780877"/>
                  <a:pt x="5246513" y="768758"/>
                  <a:pt x="5256146" y="728971"/>
                </a:cubicBezTo>
                <a:cubicBezTo>
                  <a:pt x="5271129" y="667053"/>
                  <a:pt x="5248653" y="635435"/>
                  <a:pt x="5188716" y="652298"/>
                </a:cubicBezTo>
                <a:cubicBezTo>
                  <a:pt x="5133062" y="668107"/>
                  <a:pt x="5127175" y="644922"/>
                  <a:pt x="5142160" y="609614"/>
                </a:cubicBezTo>
                <a:cubicBezTo>
                  <a:pt x="5163564" y="558237"/>
                  <a:pt x="5139216" y="518450"/>
                  <a:pt x="5122626" y="475239"/>
                </a:cubicBezTo>
                <a:cubicBezTo>
                  <a:pt x="5097205" y="409367"/>
                  <a:pt x="5107908" y="377223"/>
                  <a:pt x="5162763" y="328215"/>
                </a:cubicBezTo>
                <a:cubicBezTo>
                  <a:pt x="5193532" y="300811"/>
                  <a:pt x="5226711" y="277627"/>
                  <a:pt x="5271399" y="253914"/>
                </a:cubicBezTo>
                <a:cubicBezTo>
                  <a:pt x="5168381" y="241003"/>
                  <a:pt x="5276483" y="197528"/>
                  <a:pt x="5240091" y="170389"/>
                </a:cubicBezTo>
                <a:cubicBezTo>
                  <a:pt x="5167310" y="159323"/>
                  <a:pt x="5107908" y="245745"/>
                  <a:pt x="5008904" y="220979"/>
                </a:cubicBezTo>
                <a:cubicBezTo>
                  <a:pt x="5131187" y="146147"/>
                  <a:pt x="5266315" y="121645"/>
                  <a:pt x="5354881" y="22050"/>
                </a:cubicBezTo>
                <a:cubicBezTo>
                  <a:pt x="5334546" y="-611"/>
                  <a:pt x="5314210" y="20468"/>
                  <a:pt x="5296818" y="12038"/>
                </a:cubicBezTo>
                <a:cubicBezTo>
                  <a:pt x="5297085" y="9403"/>
                  <a:pt x="5296884" y="6109"/>
                  <a:pt x="5297018" y="3177"/>
                </a:cubicBezTo>
                <a:lnTo>
                  <a:pt x="5298067" y="0"/>
                </a:lnTo>
                <a:lnTo>
                  <a:pt x="8958468" y="0"/>
                </a:lnTo>
                <a:lnTo>
                  <a:pt x="8936439" y="18562"/>
                </a:lnTo>
                <a:cubicBezTo>
                  <a:pt x="8928025" y="29598"/>
                  <a:pt x="8926611" y="39110"/>
                  <a:pt x="8934304" y="46608"/>
                </a:cubicBezTo>
                <a:cubicBezTo>
                  <a:pt x="8959791" y="71400"/>
                  <a:pt x="8992737" y="89152"/>
                  <a:pt x="9027240" y="113638"/>
                </a:cubicBezTo>
                <a:cubicBezTo>
                  <a:pt x="8975330" y="159853"/>
                  <a:pt x="8916899" y="180054"/>
                  <a:pt x="8854734" y="193826"/>
                </a:cubicBezTo>
                <a:cubicBezTo>
                  <a:pt x="8836083" y="198111"/>
                  <a:pt x="8817746" y="206680"/>
                  <a:pt x="8815880" y="227493"/>
                </a:cubicBezTo>
                <a:cubicBezTo>
                  <a:pt x="8814017" y="249223"/>
                  <a:pt x="8832977" y="257791"/>
                  <a:pt x="8848828" y="267894"/>
                </a:cubicBezTo>
                <a:cubicBezTo>
                  <a:pt x="8870895" y="281971"/>
                  <a:pt x="8892342" y="294216"/>
                  <a:pt x="8920315" y="296052"/>
                </a:cubicBezTo>
                <a:cubicBezTo>
                  <a:pt x="8966319" y="298806"/>
                  <a:pt x="8988385" y="337982"/>
                  <a:pt x="9015115" y="367363"/>
                </a:cubicBezTo>
                <a:cubicBezTo>
                  <a:pt x="9030034" y="383892"/>
                  <a:pt x="9037496" y="417251"/>
                  <a:pt x="9011388" y="423067"/>
                </a:cubicBezTo>
                <a:cubicBezTo>
                  <a:pt x="8948601" y="437148"/>
                  <a:pt x="8953575" y="477853"/>
                  <a:pt x="8955127" y="524068"/>
                </a:cubicBezTo>
                <a:cubicBezTo>
                  <a:pt x="8957303" y="581304"/>
                  <a:pt x="8994292" y="607624"/>
                  <a:pt x="9039672" y="629661"/>
                </a:cubicBezTo>
                <a:cubicBezTo>
                  <a:pt x="9055213" y="637312"/>
                  <a:pt x="9077279" y="637006"/>
                  <a:pt x="9083187" y="660880"/>
                </a:cubicBezTo>
                <a:cubicBezTo>
                  <a:pt x="9057699" y="683528"/>
                  <a:pt x="9026617" y="665166"/>
                  <a:pt x="8999263" y="671592"/>
                </a:cubicBezTo>
                <a:cubicBezTo>
                  <a:pt x="8976575" y="676794"/>
                  <a:pt x="8938965" y="674041"/>
                  <a:pt x="8970048" y="715664"/>
                </a:cubicBezTo>
                <a:cubicBezTo>
                  <a:pt x="8979063" y="727601"/>
                  <a:pt x="8968494" y="736784"/>
                  <a:pt x="8956992" y="737702"/>
                </a:cubicBezTo>
                <a:cubicBezTo>
                  <a:pt x="8864991" y="747189"/>
                  <a:pt x="8907262" y="831359"/>
                  <a:pt x="8877733" y="875737"/>
                </a:cubicBezTo>
                <a:cubicBezTo>
                  <a:pt x="8869654" y="887979"/>
                  <a:pt x="8878357" y="909097"/>
                  <a:pt x="8891100" y="914300"/>
                </a:cubicBezTo>
                <a:cubicBezTo>
                  <a:pt x="8972534" y="948581"/>
                  <a:pt x="8983724" y="1030299"/>
                  <a:pt x="9023199" y="1100695"/>
                </a:cubicBezTo>
                <a:cubicBezTo>
                  <a:pt x="8980304" y="1128545"/>
                  <a:pt x="8929020" y="1134666"/>
                  <a:pt x="8882708" y="1152725"/>
                </a:cubicBezTo>
                <a:cubicBezTo>
                  <a:pt x="8834530" y="1171701"/>
                  <a:pt x="8834530" y="1185780"/>
                  <a:pt x="8874315" y="1240870"/>
                </a:cubicBezTo>
                <a:cubicBezTo>
                  <a:pt x="8770812" y="1252808"/>
                  <a:pt x="8770812" y="1252808"/>
                  <a:pt x="8802826" y="1339424"/>
                </a:cubicBezTo>
                <a:cubicBezTo>
                  <a:pt x="8716105" y="1347382"/>
                  <a:pt x="8658917" y="1388394"/>
                  <a:pt x="8645552" y="1478072"/>
                </a:cubicBezTo>
                <a:cubicBezTo>
                  <a:pt x="8639024" y="1521532"/>
                  <a:pt x="8599861" y="1542037"/>
                  <a:pt x="8556347" y="1571114"/>
                </a:cubicBezTo>
                <a:cubicBezTo>
                  <a:pt x="8610428" y="1599274"/>
                  <a:pt x="8647106" y="1658037"/>
                  <a:pt x="8710202" y="1595904"/>
                </a:cubicBezTo>
                <a:cubicBezTo>
                  <a:pt x="8733202" y="1573257"/>
                  <a:pt x="8731030" y="1602027"/>
                  <a:pt x="8734135" y="1610290"/>
                </a:cubicBezTo>
                <a:cubicBezTo>
                  <a:pt x="8741594" y="1630489"/>
                  <a:pt x="8726054" y="1643958"/>
                  <a:pt x="8715797" y="1659260"/>
                </a:cubicBezTo>
                <a:cubicBezTo>
                  <a:pt x="8705851" y="1674564"/>
                  <a:pt x="8694038" y="1690784"/>
                  <a:pt x="8691242" y="1707927"/>
                </a:cubicBezTo>
                <a:cubicBezTo>
                  <a:pt x="8689378" y="1719862"/>
                  <a:pt x="8698391" y="1737306"/>
                  <a:pt x="8708337" y="1746183"/>
                </a:cubicBezTo>
                <a:cubicBezTo>
                  <a:pt x="8760556" y="1793011"/>
                  <a:pt x="8729474" y="1898297"/>
                  <a:pt x="8828316" y="1911765"/>
                </a:cubicBezTo>
                <a:cubicBezTo>
                  <a:pt x="8872762" y="1917884"/>
                  <a:pt x="8894207" y="1956449"/>
                  <a:pt x="8926844" y="1977567"/>
                </a:cubicBezTo>
                <a:cubicBezTo>
                  <a:pt x="9040293" y="2051328"/>
                  <a:pt x="9116134" y="2146208"/>
                  <a:pt x="9151255" y="2276592"/>
                </a:cubicBezTo>
                <a:cubicBezTo>
                  <a:pt x="9160890" y="2312707"/>
                  <a:pt x="9197879" y="2341785"/>
                  <a:pt x="9221812" y="2373614"/>
                </a:cubicBezTo>
                <a:cubicBezTo>
                  <a:pt x="9210310" y="2396875"/>
                  <a:pt x="9147525" y="2346680"/>
                  <a:pt x="9169593" y="2407892"/>
                </a:cubicBezTo>
                <a:cubicBezTo>
                  <a:pt x="9186377" y="2453803"/>
                  <a:pt x="9229272" y="2482267"/>
                  <a:pt x="9269679" y="2509507"/>
                </a:cubicBezTo>
                <a:cubicBezTo>
                  <a:pt x="9315680" y="2540419"/>
                  <a:pt x="9366654" y="2565210"/>
                  <a:pt x="9387480" y="2622444"/>
                </a:cubicBezTo>
                <a:cubicBezTo>
                  <a:pt x="9391832" y="2634687"/>
                  <a:pt x="9405817" y="2647542"/>
                  <a:pt x="9418250" y="2652440"/>
                </a:cubicBezTo>
                <a:cubicBezTo>
                  <a:pt x="10066621" y="3659697"/>
                  <a:pt x="11662679" y="3666430"/>
                  <a:pt x="11846684" y="3659389"/>
                </a:cubicBezTo>
                <a:cubicBezTo>
                  <a:pt x="11958113" y="3654952"/>
                  <a:pt x="12066512" y="3637200"/>
                  <a:pt x="12172890" y="3610878"/>
                </a:cubicBezTo>
                <a:lnTo>
                  <a:pt x="12192000" y="3605403"/>
                </a:lnTo>
                <a:lnTo>
                  <a:pt x="12192000" y="6858000"/>
                </a:lnTo>
                <a:lnTo>
                  <a:pt x="2667892" y="6858000"/>
                </a:lnTo>
                <a:lnTo>
                  <a:pt x="2654380" y="6849405"/>
                </a:lnTo>
                <a:cubicBezTo>
                  <a:pt x="2607569" y="6826978"/>
                  <a:pt x="2555222" y="6809052"/>
                  <a:pt x="2517472" y="6768410"/>
                </a:cubicBezTo>
                <a:cubicBezTo>
                  <a:pt x="2640621" y="6736030"/>
                  <a:pt x="2751355" y="6703317"/>
                  <a:pt x="2863768" y="6678867"/>
                </a:cubicBezTo>
                <a:cubicBezTo>
                  <a:pt x="2982893" y="6653093"/>
                  <a:pt x="3083895" y="6583373"/>
                  <a:pt x="3200332" y="6552312"/>
                </a:cubicBezTo>
                <a:cubicBezTo>
                  <a:pt x="3225166" y="6545703"/>
                  <a:pt x="3255030" y="6522574"/>
                  <a:pt x="3263755" y="6500106"/>
                </a:cubicBezTo>
                <a:cubicBezTo>
                  <a:pt x="3291941" y="6427411"/>
                  <a:pt x="3854674" y="6223537"/>
                  <a:pt x="3788234" y="6158777"/>
                </a:cubicBezTo>
                <a:cubicBezTo>
                  <a:pt x="3760718" y="6132011"/>
                  <a:pt x="3725150" y="6112847"/>
                  <a:pt x="3687901" y="6086412"/>
                </a:cubicBezTo>
                <a:cubicBezTo>
                  <a:pt x="3743942" y="6036518"/>
                  <a:pt x="3807024" y="6014710"/>
                  <a:pt x="3874137" y="5999841"/>
                </a:cubicBezTo>
                <a:cubicBezTo>
                  <a:pt x="3894273" y="5995216"/>
                  <a:pt x="3914069" y="5985964"/>
                  <a:pt x="3916083" y="5963494"/>
                </a:cubicBezTo>
                <a:cubicBezTo>
                  <a:pt x="3918095" y="5940035"/>
                  <a:pt x="3897626" y="5930785"/>
                  <a:pt x="3880513" y="5919878"/>
                </a:cubicBezTo>
                <a:cubicBezTo>
                  <a:pt x="3856689" y="5904680"/>
                  <a:pt x="3833535" y="5891460"/>
                  <a:pt x="3803335" y="5889479"/>
                </a:cubicBezTo>
                <a:cubicBezTo>
                  <a:pt x="3753670" y="5886505"/>
                  <a:pt x="3729848" y="5844211"/>
                  <a:pt x="3700990" y="5812491"/>
                </a:cubicBezTo>
                <a:cubicBezTo>
                  <a:pt x="3684884" y="5794647"/>
                  <a:pt x="3676828" y="5758633"/>
                  <a:pt x="3705014" y="5752353"/>
                </a:cubicBezTo>
                <a:cubicBezTo>
                  <a:pt x="3772798" y="5737152"/>
                  <a:pt x="3767428" y="5693207"/>
                  <a:pt x="3765753" y="5643313"/>
                </a:cubicBezTo>
                <a:cubicBezTo>
                  <a:pt x="3763404" y="5581522"/>
                  <a:pt x="3723470" y="5553107"/>
                  <a:pt x="3674479" y="5529315"/>
                </a:cubicBezTo>
                <a:cubicBezTo>
                  <a:pt x="3657701" y="5521056"/>
                  <a:pt x="3633878" y="5521386"/>
                  <a:pt x="3627501" y="5495612"/>
                </a:cubicBezTo>
                <a:cubicBezTo>
                  <a:pt x="3655017" y="5471161"/>
                  <a:pt x="3688572" y="5490985"/>
                  <a:pt x="3718104" y="5484048"/>
                </a:cubicBezTo>
                <a:cubicBezTo>
                  <a:pt x="3742598" y="5478431"/>
                  <a:pt x="3783202" y="5481403"/>
                  <a:pt x="3749644" y="5436467"/>
                </a:cubicBezTo>
                <a:cubicBezTo>
                  <a:pt x="3739912" y="5423580"/>
                  <a:pt x="3751322" y="5413666"/>
                  <a:pt x="3763740" y="5412675"/>
                </a:cubicBezTo>
                <a:cubicBezTo>
                  <a:pt x="3863064" y="5402433"/>
                  <a:pt x="3817428" y="5311564"/>
                  <a:pt x="3849307" y="5263654"/>
                </a:cubicBezTo>
                <a:cubicBezTo>
                  <a:pt x="3858030" y="5250437"/>
                  <a:pt x="3848634" y="5227638"/>
                  <a:pt x="3834876" y="5222021"/>
                </a:cubicBezTo>
                <a:cubicBezTo>
                  <a:pt x="3746960" y="5185011"/>
                  <a:pt x="3734880" y="5096789"/>
                  <a:pt x="3692263" y="5020790"/>
                </a:cubicBezTo>
                <a:cubicBezTo>
                  <a:pt x="3738572" y="4990724"/>
                  <a:pt x="3793938" y="4984115"/>
                  <a:pt x="3843936" y="4964619"/>
                </a:cubicBezTo>
                <a:cubicBezTo>
                  <a:pt x="3895949" y="4944132"/>
                  <a:pt x="3895949" y="4928933"/>
                  <a:pt x="3852997" y="4869458"/>
                </a:cubicBezTo>
                <a:cubicBezTo>
                  <a:pt x="3964739" y="4856569"/>
                  <a:pt x="3964739" y="4856569"/>
                  <a:pt x="3930177" y="4763060"/>
                </a:cubicBezTo>
                <a:cubicBezTo>
                  <a:pt x="4023800" y="4754468"/>
                  <a:pt x="4085540" y="4710192"/>
                  <a:pt x="4099968" y="4613376"/>
                </a:cubicBezTo>
                <a:cubicBezTo>
                  <a:pt x="4107016" y="4566456"/>
                  <a:pt x="4149296" y="4544320"/>
                  <a:pt x="4196274" y="4512928"/>
                </a:cubicBezTo>
                <a:cubicBezTo>
                  <a:pt x="4137888" y="4482527"/>
                  <a:pt x="4098290" y="4419087"/>
                  <a:pt x="4030173" y="4486165"/>
                </a:cubicBezTo>
                <a:cubicBezTo>
                  <a:pt x="4005342" y="4510615"/>
                  <a:pt x="4007687" y="4479555"/>
                  <a:pt x="4004335" y="4470634"/>
                </a:cubicBezTo>
                <a:cubicBezTo>
                  <a:pt x="3996282" y="4448827"/>
                  <a:pt x="4013059" y="4434287"/>
                  <a:pt x="4024133" y="4417767"/>
                </a:cubicBezTo>
                <a:cubicBezTo>
                  <a:pt x="4034870" y="4401245"/>
                  <a:pt x="4047624" y="4383734"/>
                  <a:pt x="4050642" y="4365226"/>
                </a:cubicBezTo>
                <a:cubicBezTo>
                  <a:pt x="4052655" y="4352340"/>
                  <a:pt x="4042924" y="4333509"/>
                  <a:pt x="4032186" y="4323924"/>
                </a:cubicBezTo>
                <a:cubicBezTo>
                  <a:pt x="3975811" y="4273370"/>
                  <a:pt x="4009367" y="4159704"/>
                  <a:pt x="3902658" y="4145163"/>
                </a:cubicBezTo>
                <a:cubicBezTo>
                  <a:pt x="3854674" y="4138557"/>
                  <a:pt x="3831522" y="4096923"/>
                  <a:pt x="3796288" y="4074123"/>
                </a:cubicBezTo>
                <a:cubicBezTo>
                  <a:pt x="3673808" y="3994492"/>
                  <a:pt x="3591931" y="3892060"/>
                  <a:pt x="3554015" y="3751298"/>
                </a:cubicBezTo>
                <a:cubicBezTo>
                  <a:pt x="3543613" y="3712308"/>
                  <a:pt x="3503679" y="3680917"/>
                  <a:pt x="3477841" y="3646554"/>
                </a:cubicBezTo>
                <a:cubicBezTo>
                  <a:pt x="3490259" y="3621441"/>
                  <a:pt x="3558041" y="3675631"/>
                  <a:pt x="3534217" y="3609547"/>
                </a:cubicBezTo>
                <a:cubicBezTo>
                  <a:pt x="3516097" y="3559982"/>
                  <a:pt x="3469788" y="3529253"/>
                  <a:pt x="3426164" y="3499844"/>
                </a:cubicBezTo>
                <a:cubicBezTo>
                  <a:pt x="3376502" y="3466472"/>
                  <a:pt x="3321470" y="3439708"/>
                  <a:pt x="3298987" y="3377918"/>
                </a:cubicBezTo>
                <a:cubicBezTo>
                  <a:pt x="3294289" y="3364700"/>
                  <a:pt x="3279190" y="3350823"/>
                  <a:pt x="3265768" y="3345534"/>
                </a:cubicBezTo>
                <a:cubicBezTo>
                  <a:pt x="2609539" y="2326070"/>
                  <a:pt x="1054085" y="2255965"/>
                  <a:pt x="698533" y="2257448"/>
                </a:cubicBezTo>
                <a:cubicBezTo>
                  <a:pt x="674830" y="2257546"/>
                  <a:pt x="656459" y="2257963"/>
                  <a:pt x="644044" y="2258439"/>
                </a:cubicBezTo>
                <a:cubicBezTo>
                  <a:pt x="463596" y="2265625"/>
                  <a:pt x="290510" y="2305151"/>
                  <a:pt x="121106" y="2359734"/>
                </a:cubicBezTo>
                <a:lnTo>
                  <a:pt x="0" y="2402158"/>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pic>
        <p:nvPicPr>
          <p:cNvPr id="7" name="Picture 6">
            <a:extLst>
              <a:ext uri="{FF2B5EF4-FFF2-40B4-BE49-F238E27FC236}">
                <a16:creationId xmlns:a16="http://schemas.microsoft.com/office/drawing/2014/main" id="{3D7F951F-3C5F-AA0F-16C4-827ADC8F3028}"/>
              </a:ext>
            </a:extLst>
          </p:cNvPr>
          <p:cNvPicPr>
            <a:picLocks noChangeAspect="1"/>
          </p:cNvPicPr>
          <p:nvPr/>
        </p:nvPicPr>
        <p:blipFill>
          <a:blip r:embed="rId2"/>
          <a:stretch>
            <a:fillRect/>
          </a:stretch>
        </p:blipFill>
        <p:spPr>
          <a:xfrm>
            <a:off x="1851546" y="501780"/>
            <a:ext cx="2256431" cy="1246678"/>
          </a:xfrm>
          <a:prstGeom prst="rect">
            <a:avLst/>
          </a:prstGeom>
        </p:spPr>
      </p:pic>
      <p:pic>
        <p:nvPicPr>
          <p:cNvPr id="13" name="Picture 12">
            <a:extLst>
              <a:ext uri="{FF2B5EF4-FFF2-40B4-BE49-F238E27FC236}">
                <a16:creationId xmlns:a16="http://schemas.microsoft.com/office/drawing/2014/main" id="{516F19EC-FBCF-811E-B3A1-58476B5161B3}"/>
              </a:ext>
            </a:extLst>
          </p:cNvPr>
          <p:cNvPicPr>
            <a:picLocks noChangeAspect="1"/>
          </p:cNvPicPr>
          <p:nvPr/>
        </p:nvPicPr>
        <p:blipFill>
          <a:blip r:embed="rId3"/>
          <a:stretch>
            <a:fillRect/>
          </a:stretch>
        </p:blipFill>
        <p:spPr>
          <a:xfrm>
            <a:off x="560054" y="3350526"/>
            <a:ext cx="2348420" cy="2958010"/>
          </a:xfrm>
          <a:prstGeom prst="rect">
            <a:avLst/>
          </a:prstGeom>
        </p:spPr>
      </p:pic>
      <p:pic>
        <p:nvPicPr>
          <p:cNvPr id="4" name="Picture 3">
            <a:extLst>
              <a:ext uri="{FF2B5EF4-FFF2-40B4-BE49-F238E27FC236}">
                <a16:creationId xmlns:a16="http://schemas.microsoft.com/office/drawing/2014/main" id="{AF3428B5-126B-17E0-B097-00A333BA5EFA}"/>
              </a:ext>
            </a:extLst>
          </p:cNvPr>
          <p:cNvPicPr>
            <a:picLocks noChangeAspect="1"/>
          </p:cNvPicPr>
          <p:nvPr/>
        </p:nvPicPr>
        <p:blipFill>
          <a:blip r:embed="rId4"/>
          <a:stretch>
            <a:fillRect/>
          </a:stretch>
        </p:blipFill>
        <p:spPr>
          <a:xfrm>
            <a:off x="6213021" y="1206958"/>
            <a:ext cx="1617503" cy="2270975"/>
          </a:xfrm>
          <a:prstGeom prst="rect">
            <a:avLst/>
          </a:prstGeom>
        </p:spPr>
      </p:pic>
      <p:pic>
        <p:nvPicPr>
          <p:cNvPr id="8" name="Picture 7">
            <a:extLst>
              <a:ext uri="{FF2B5EF4-FFF2-40B4-BE49-F238E27FC236}">
                <a16:creationId xmlns:a16="http://schemas.microsoft.com/office/drawing/2014/main" id="{3571A99B-9A5D-51CA-665E-7FDFCD8BDD18}"/>
              </a:ext>
            </a:extLst>
          </p:cNvPr>
          <p:cNvPicPr>
            <a:picLocks noChangeAspect="1"/>
          </p:cNvPicPr>
          <p:nvPr/>
        </p:nvPicPr>
        <p:blipFill>
          <a:blip r:embed="rId5"/>
          <a:stretch>
            <a:fillRect/>
          </a:stretch>
        </p:blipFill>
        <p:spPr>
          <a:xfrm>
            <a:off x="9678503" y="366846"/>
            <a:ext cx="2015388" cy="2376354"/>
          </a:xfrm>
          <a:prstGeom prst="rect">
            <a:avLst/>
          </a:prstGeom>
        </p:spPr>
      </p:pic>
      <p:sp>
        <p:nvSpPr>
          <p:cNvPr id="3" name="TextBox 2">
            <a:extLst>
              <a:ext uri="{FF2B5EF4-FFF2-40B4-BE49-F238E27FC236}">
                <a16:creationId xmlns:a16="http://schemas.microsoft.com/office/drawing/2014/main" id="{C50B2A5D-DC9C-8A29-ABBD-7AED476AEEF1}"/>
              </a:ext>
            </a:extLst>
          </p:cNvPr>
          <p:cNvSpPr txBox="1"/>
          <p:nvPr/>
        </p:nvSpPr>
        <p:spPr>
          <a:xfrm>
            <a:off x="4654294" y="4916184"/>
            <a:ext cx="6864411" cy="1440165"/>
          </a:xfrm>
          <a:prstGeom prst="rect">
            <a:avLst/>
          </a:prstGeom>
        </p:spPr>
        <p:txBody>
          <a:bodyPr vert="horz" lIns="91440" tIns="45720" rIns="91440" bIns="45720" rtlCol="0">
            <a:normAutofit/>
          </a:bodyPr>
          <a:lstStyle/>
          <a:p>
            <a:pPr>
              <a:lnSpc>
                <a:spcPct val="90000"/>
              </a:lnSpc>
              <a:spcAft>
                <a:spcPts val="600"/>
              </a:spcAft>
            </a:pPr>
            <a:r>
              <a:rPr lang="en-US" sz="4000" kern="1200" dirty="0">
                <a:solidFill>
                  <a:schemeClr val="accent4"/>
                </a:solidFill>
                <a:latin typeface="+mn-lt"/>
                <a:ea typeface="+mn-ea"/>
                <a:cs typeface="+mn-cs"/>
              </a:rPr>
              <a:t>Famous Entrepreneurs : Bangladesh</a:t>
            </a:r>
          </a:p>
        </p:txBody>
      </p:sp>
      <p:sp>
        <p:nvSpPr>
          <p:cNvPr id="17" name="TextBox 16">
            <a:extLst>
              <a:ext uri="{FF2B5EF4-FFF2-40B4-BE49-F238E27FC236}">
                <a16:creationId xmlns:a16="http://schemas.microsoft.com/office/drawing/2014/main" id="{FF0B8B2C-FF7D-2B83-6298-F4E548534964}"/>
              </a:ext>
            </a:extLst>
          </p:cNvPr>
          <p:cNvSpPr txBox="1"/>
          <p:nvPr/>
        </p:nvSpPr>
        <p:spPr>
          <a:xfrm>
            <a:off x="927210" y="6405473"/>
            <a:ext cx="6094562" cy="307777"/>
          </a:xfrm>
          <a:prstGeom prst="rect">
            <a:avLst/>
          </a:prstGeom>
          <a:noFill/>
        </p:spPr>
        <p:txBody>
          <a:bodyPr wrap="square">
            <a:spAutoFit/>
          </a:bodyPr>
          <a:lstStyle/>
          <a:p>
            <a:r>
              <a:rPr lang="en-US" dirty="0" err="1"/>
              <a:t>Latifur</a:t>
            </a:r>
            <a:r>
              <a:rPr lang="en-US" dirty="0"/>
              <a:t> Rahman</a:t>
            </a:r>
          </a:p>
        </p:txBody>
      </p:sp>
      <p:sp>
        <p:nvSpPr>
          <p:cNvPr id="21" name="TextBox 20">
            <a:extLst>
              <a:ext uri="{FF2B5EF4-FFF2-40B4-BE49-F238E27FC236}">
                <a16:creationId xmlns:a16="http://schemas.microsoft.com/office/drawing/2014/main" id="{18D38B6F-3379-AAC1-4D98-8B13B22B371C}"/>
              </a:ext>
            </a:extLst>
          </p:cNvPr>
          <p:cNvSpPr txBox="1"/>
          <p:nvPr/>
        </p:nvSpPr>
        <p:spPr>
          <a:xfrm>
            <a:off x="6213021" y="3574870"/>
            <a:ext cx="6094562" cy="307777"/>
          </a:xfrm>
          <a:prstGeom prst="rect">
            <a:avLst/>
          </a:prstGeom>
          <a:noFill/>
        </p:spPr>
        <p:txBody>
          <a:bodyPr wrap="square">
            <a:spAutoFit/>
          </a:bodyPr>
          <a:lstStyle/>
          <a:p>
            <a:r>
              <a:rPr lang="en-US" dirty="0"/>
              <a:t>Muhammad Yunus</a:t>
            </a:r>
          </a:p>
        </p:txBody>
      </p:sp>
      <p:sp>
        <p:nvSpPr>
          <p:cNvPr id="23" name="TextBox 22">
            <a:extLst>
              <a:ext uri="{FF2B5EF4-FFF2-40B4-BE49-F238E27FC236}">
                <a16:creationId xmlns:a16="http://schemas.microsoft.com/office/drawing/2014/main" id="{293F6E02-F30B-BC4E-B2A5-64A951176C1E}"/>
              </a:ext>
            </a:extLst>
          </p:cNvPr>
          <p:cNvSpPr txBox="1"/>
          <p:nvPr/>
        </p:nvSpPr>
        <p:spPr>
          <a:xfrm>
            <a:off x="3199492" y="1797582"/>
            <a:ext cx="6154946" cy="276999"/>
          </a:xfrm>
          <a:prstGeom prst="rect">
            <a:avLst/>
          </a:prstGeom>
          <a:noFill/>
        </p:spPr>
        <p:txBody>
          <a:bodyPr wrap="square">
            <a:spAutoFit/>
          </a:bodyPr>
          <a:lstStyle/>
          <a:p>
            <a:r>
              <a:rPr lang="en-US" sz="1200" dirty="0"/>
              <a:t>Bibi Russel</a:t>
            </a:r>
          </a:p>
        </p:txBody>
      </p:sp>
      <p:sp>
        <p:nvSpPr>
          <p:cNvPr id="27" name="TextBox 26">
            <a:extLst>
              <a:ext uri="{FF2B5EF4-FFF2-40B4-BE49-F238E27FC236}">
                <a16:creationId xmlns:a16="http://schemas.microsoft.com/office/drawing/2014/main" id="{A38F3603-055B-F426-323C-3BC58444F0AD}"/>
              </a:ext>
            </a:extLst>
          </p:cNvPr>
          <p:cNvSpPr txBox="1"/>
          <p:nvPr/>
        </p:nvSpPr>
        <p:spPr>
          <a:xfrm>
            <a:off x="9935568" y="2851257"/>
            <a:ext cx="6154946" cy="307777"/>
          </a:xfrm>
          <a:prstGeom prst="rect">
            <a:avLst/>
          </a:prstGeom>
          <a:noFill/>
        </p:spPr>
        <p:txBody>
          <a:bodyPr wrap="square">
            <a:spAutoFit/>
          </a:bodyPr>
          <a:lstStyle/>
          <a:p>
            <a:r>
              <a:rPr lang="en-US" dirty="0"/>
              <a:t>Fazle Hasan Abed</a:t>
            </a:r>
          </a:p>
        </p:txBody>
      </p:sp>
    </p:spTree>
    <p:extLst>
      <p:ext uri="{BB962C8B-B14F-4D97-AF65-F5344CB8AC3E}">
        <p14:creationId xmlns:p14="http://schemas.microsoft.com/office/powerpoint/2010/main" val="2666926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C5B8627-6454-CE37-3945-953983A696F7}"/>
              </a:ext>
            </a:extLst>
          </p:cNvPr>
          <p:cNvSpPr txBox="1"/>
          <p:nvPr/>
        </p:nvSpPr>
        <p:spPr>
          <a:xfrm>
            <a:off x="1616054" y="1070149"/>
            <a:ext cx="8959893" cy="100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000" kern="1200" dirty="0">
                <a:solidFill>
                  <a:schemeClr val="tx1"/>
                </a:solidFill>
                <a:latin typeface="+mj-lt"/>
                <a:ea typeface="+mj-ea"/>
                <a:cs typeface="+mj-cs"/>
              </a:rPr>
              <a:t>YOU’RE NEVER TOO YOUNG to be an</a:t>
            </a:r>
          </a:p>
          <a:p>
            <a:pPr algn="ctr">
              <a:lnSpc>
                <a:spcPct val="90000"/>
              </a:lnSpc>
              <a:spcBef>
                <a:spcPct val="0"/>
              </a:spcBef>
              <a:spcAft>
                <a:spcPts val="600"/>
              </a:spcAft>
            </a:pPr>
            <a:r>
              <a:rPr lang="en-US" sz="3000" kern="1200" dirty="0">
                <a:solidFill>
                  <a:schemeClr val="tx1"/>
                </a:solidFill>
                <a:latin typeface="+mj-lt"/>
                <a:ea typeface="+mj-ea"/>
                <a:cs typeface="+mj-cs"/>
              </a:rPr>
              <a:t>ENTREPRENEUR (Spotlight on Small Business)</a:t>
            </a:r>
          </a:p>
        </p:txBody>
      </p:sp>
      <p:sp>
        <p:nvSpPr>
          <p:cNvPr id="14" name="Rectangle 13">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1129B36-3803-E350-288B-8647DABFB73B}"/>
              </a:ext>
            </a:extLst>
          </p:cNvPr>
          <p:cNvSpPr txBox="1"/>
          <p:nvPr/>
        </p:nvSpPr>
        <p:spPr>
          <a:xfrm>
            <a:off x="1616054" y="2768321"/>
            <a:ext cx="8959892" cy="2828543"/>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kern="1200" dirty="0">
                <a:solidFill>
                  <a:schemeClr val="tx1">
                    <a:lumMod val="85000"/>
                    <a:lumOff val="15000"/>
                  </a:schemeClr>
                </a:solidFill>
                <a:latin typeface="+mn-lt"/>
                <a:ea typeface="+mn-ea"/>
                <a:cs typeface="+mn-cs"/>
              </a:rPr>
              <a:t>Leanna Archer – At 12 years old, she has her own hair care line.</a:t>
            </a:r>
          </a:p>
          <a:p>
            <a:pPr marL="285750" indent="-228600">
              <a:lnSpc>
                <a:spcPct val="90000"/>
              </a:lnSpc>
              <a:spcAft>
                <a:spcPts val="600"/>
              </a:spcAft>
              <a:buFont typeface="Arial" panose="020B0604020202020204" pitchFamily="34" charset="0"/>
              <a:buChar char="•"/>
            </a:pPr>
            <a:r>
              <a:rPr lang="en-US" sz="2000" kern="1200" dirty="0">
                <a:solidFill>
                  <a:schemeClr val="tx1">
                    <a:lumMod val="85000"/>
                    <a:lumOff val="15000"/>
                  </a:schemeClr>
                </a:solidFill>
                <a:latin typeface="+mn-lt"/>
                <a:ea typeface="+mn-ea"/>
                <a:cs typeface="+mn-cs"/>
              </a:rPr>
              <a:t>Alexis Holmes – Started baking for a fundraiser, now the 16-year-old owns her own bakery.</a:t>
            </a:r>
          </a:p>
          <a:p>
            <a:pPr marL="285750" indent="-228600">
              <a:lnSpc>
                <a:spcPct val="90000"/>
              </a:lnSpc>
              <a:spcAft>
                <a:spcPts val="600"/>
              </a:spcAft>
              <a:buFont typeface="Arial" panose="020B0604020202020204" pitchFamily="34" charset="0"/>
              <a:buChar char="•"/>
            </a:pPr>
            <a:r>
              <a:rPr lang="en-US" sz="2000" kern="1200" dirty="0">
                <a:solidFill>
                  <a:schemeClr val="tx1">
                    <a:lumMod val="85000"/>
                    <a:lumOff val="15000"/>
                  </a:schemeClr>
                </a:solidFill>
                <a:latin typeface="+mn-lt"/>
                <a:ea typeface="+mn-ea"/>
                <a:cs typeface="+mn-cs"/>
              </a:rPr>
              <a:t>Jack Short &amp; Daniel Lyons – The two medical students started Factory Green, a carbon neutral apparel company, as undergrads.</a:t>
            </a:r>
          </a:p>
          <a:p>
            <a:pPr marL="285750" indent="-228600">
              <a:lnSpc>
                <a:spcPct val="90000"/>
              </a:lnSpc>
              <a:spcAft>
                <a:spcPts val="600"/>
              </a:spcAft>
              <a:buFont typeface="Arial" panose="020B0604020202020204" pitchFamily="34" charset="0"/>
              <a:buChar char="•"/>
            </a:pPr>
            <a:r>
              <a:rPr lang="en-US" sz="2000" kern="1200" dirty="0">
                <a:solidFill>
                  <a:schemeClr val="tx1">
                    <a:lumMod val="85000"/>
                    <a:lumOff val="15000"/>
                  </a:schemeClr>
                </a:solidFill>
                <a:latin typeface="+mn-lt"/>
                <a:ea typeface="+mn-ea"/>
                <a:cs typeface="+mn-cs"/>
              </a:rPr>
              <a:t>Mark Zuckerberg – Launched Facebook as a Harvard freshman.</a:t>
            </a:r>
          </a:p>
        </p:txBody>
      </p:sp>
    </p:spTree>
    <p:extLst>
      <p:ext uri="{BB962C8B-B14F-4D97-AF65-F5344CB8AC3E}">
        <p14:creationId xmlns:p14="http://schemas.microsoft.com/office/powerpoint/2010/main" val="2106539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11E014-EB15-7AB5-F4B9-DCFAA13A0E62}"/>
              </a:ext>
            </a:extLst>
          </p:cNvPr>
          <p:cNvSpPr txBox="1"/>
          <p:nvPr/>
        </p:nvSpPr>
        <p:spPr>
          <a:xfrm>
            <a:off x="838200" y="556995"/>
            <a:ext cx="10515600" cy="11336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dirty="0">
                <a:solidFill>
                  <a:schemeClr val="tx1"/>
                </a:solidFill>
                <a:latin typeface="+mj-lt"/>
                <a:ea typeface="+mj-ea"/>
                <a:cs typeface="+mj-cs"/>
              </a:rPr>
              <a:t>KEY TERMS</a:t>
            </a:r>
          </a:p>
        </p:txBody>
      </p:sp>
      <p:graphicFrame>
        <p:nvGraphicFramePr>
          <p:cNvPr id="24" name="TextBox 6">
            <a:extLst>
              <a:ext uri="{FF2B5EF4-FFF2-40B4-BE49-F238E27FC236}">
                <a16:creationId xmlns:a16="http://schemas.microsoft.com/office/drawing/2014/main" id="{F9FB5F20-32B8-99C3-D40B-0B9F5F39D112}"/>
              </a:ext>
            </a:extLst>
          </p:cNvPr>
          <p:cNvGraphicFramePr/>
          <p:nvPr>
            <p:extLst>
              <p:ext uri="{D42A27DB-BD31-4B8C-83A1-F6EECF244321}">
                <p14:modId xmlns:p14="http://schemas.microsoft.com/office/powerpoint/2010/main" val="2330706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34225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1059</Words>
  <Application>Microsoft Office PowerPoint</Application>
  <PresentationFormat>Widescreen</PresentationFormat>
  <Paragraphs>172</Paragraphs>
  <Slides>29</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Aptos</vt:lpstr>
      <vt:lpstr>Wingdings</vt:lpstr>
      <vt:lpstr>Arial Black</vt:lpstr>
      <vt:lpstr>Noto Sans Symbols</vt:lpstr>
      <vt:lpstr>Arial</vt:lpstr>
      <vt:lpstr>Tahoma</vt:lpstr>
      <vt:lpstr>Aptos Display</vt:lpstr>
      <vt:lpstr>Carlito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Checkpoint ✔</vt:lpstr>
      <vt:lpstr>FINANCING THE SMALL BUSINESS</vt:lpstr>
      <vt:lpstr>MAJOR BENEFITS of SOLE PROPRIETORSHIP</vt:lpstr>
      <vt:lpstr>DISADVANTAGES of SOLE PROPRIETORSHIPS</vt:lpstr>
      <vt:lpstr>MAJOR TYPES of PARTNERSHIPS</vt:lpstr>
      <vt:lpstr>ADVANTAGES of PARTNERSHIPS</vt:lpstr>
      <vt:lpstr>DISADVANTAGES of PARTNERSHIPS</vt:lpstr>
      <vt:lpstr>CONVENTIONAL CORPORATIONS</vt:lpstr>
      <vt:lpstr>PowerPoint Presentation</vt:lpstr>
      <vt:lpstr>PowerPoint Presentation</vt:lpstr>
      <vt:lpstr>Corporation</vt:lpstr>
      <vt:lpstr>Checkpoint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Mostofa Morshed</cp:lastModifiedBy>
  <cp:revision>2</cp:revision>
  <dcterms:created xsi:type="dcterms:W3CDTF">2024-10-22T05:47:23Z</dcterms:created>
  <dcterms:modified xsi:type="dcterms:W3CDTF">2025-07-21T07:29:08Z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2021-06-23T00:00:00Z</vt:filetime>
  </property>
  <property fmtid="{D5CDD505-2E9C-101B-9397-08002B2CF9AE}" pid="3" name="Creator">
    <vt:lpwstr>Microsoft® PowerPoint® 2016</vt:lpwstr>
  </property>
  <property fmtid="{D5CDD505-2E9C-101B-9397-08002B2CF9AE}" pid="4" name="LastSaved">
    <vt:filetime>2024-10-22T00:00:00Z</vt:filetime>
  </property>
  <property fmtid="{D5CDD505-2E9C-101B-9397-08002B2CF9AE}" pid="5" name="Producer">
    <vt:lpwstr>3-Heights(TM) PDF Security Shell 4.8.25.2 (http://www.pdf-tools.com)</vt:lpwstr>
  </property>
</Properties>
</file>